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478" r:id="rId3"/>
    <p:sldId id="446" r:id="rId4"/>
    <p:sldId id="447" r:id="rId5"/>
    <p:sldId id="450" r:id="rId6"/>
    <p:sldId id="449" r:id="rId7"/>
    <p:sldId id="463" r:id="rId8"/>
    <p:sldId id="464" r:id="rId9"/>
    <p:sldId id="465" r:id="rId10"/>
    <p:sldId id="467" r:id="rId11"/>
    <p:sldId id="457" r:id="rId12"/>
    <p:sldId id="466" r:id="rId13"/>
    <p:sldId id="471" r:id="rId14"/>
    <p:sldId id="468" r:id="rId15"/>
    <p:sldId id="470" r:id="rId16"/>
    <p:sldId id="452" r:id="rId17"/>
    <p:sldId id="472" r:id="rId18"/>
    <p:sldId id="474" r:id="rId19"/>
    <p:sldId id="458" r:id="rId20"/>
    <p:sldId id="476" r:id="rId21"/>
    <p:sldId id="475" r:id="rId22"/>
    <p:sldId id="477" r:id="rId23"/>
    <p:sldId id="462" r:id="rId24"/>
    <p:sldId id="479" r:id="rId25"/>
    <p:sldId id="480" r:id="rId26"/>
    <p:sldId id="325"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6981" autoAdjust="0"/>
  </p:normalViewPr>
  <p:slideViewPr>
    <p:cSldViewPr>
      <p:cViewPr varScale="1">
        <p:scale>
          <a:sx n="108" d="100"/>
          <a:sy n="108" d="100"/>
        </p:scale>
        <p:origin x="2304" y="20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jpeg>
</file>

<file path=ppt/media/image12.PNG>
</file>

<file path=ppt/media/image13.jpg>
</file>

<file path=ppt/media/image14.gif>
</file>

<file path=ppt/media/image15.tiff>
</file>

<file path=ppt/media/image16.JPG>
</file>

<file path=ppt/media/image17.png>
</file>

<file path=ppt/media/image18.jpeg>
</file>

<file path=ppt/media/image19.jpeg>
</file>

<file path=ppt/media/image2.jpg>
</file>

<file path=ppt/media/image3.png>
</file>

<file path=ppt/media/image4.tiff>
</file>

<file path=ppt/media/image5.jpg>
</file>

<file path=ppt/media/image6.jpg>
</file>

<file path=ppt/media/image7.tiff>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D0BA23D-5710-45C3-8AE1-7B5721BE450C}" type="datetimeFigureOut">
              <a:rPr lang="en-US" smtClean="0"/>
              <a:pPr/>
              <a:t>10/22/25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B29B1D2-4D57-416E-8BD1-3DACB5B914DA}" type="slidenum">
              <a:rPr lang="en-US" smtClean="0"/>
              <a:pPr/>
              <a:t>‹#›</a:t>
            </a:fld>
            <a:endParaRPr lang="en-US"/>
          </a:p>
        </p:txBody>
      </p:sp>
    </p:spTree>
    <p:extLst>
      <p:ext uri="{BB962C8B-B14F-4D97-AF65-F5344CB8AC3E}">
        <p14:creationId xmlns:p14="http://schemas.microsoft.com/office/powerpoint/2010/main" val="1568444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29B1D2-4D57-416E-8BD1-3DACB5B914DA}" type="slidenum">
              <a:rPr lang="en-US" smtClean="0"/>
              <a:pPr/>
              <a:t>12</a:t>
            </a:fld>
            <a:endParaRPr lang="en-US"/>
          </a:p>
        </p:txBody>
      </p:sp>
    </p:spTree>
    <p:extLst>
      <p:ext uri="{BB962C8B-B14F-4D97-AF65-F5344CB8AC3E}">
        <p14:creationId xmlns:p14="http://schemas.microsoft.com/office/powerpoint/2010/main" val="3866984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51B58-621A-4ADE-A159-9196DE925EBD}" type="datetimeFigureOut">
              <a:rPr lang="en-US" smtClean="0"/>
              <a:pPr/>
              <a:t>10/22/25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8732158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51B58-621A-4ADE-A159-9196DE925EBD}" type="datetimeFigureOut">
              <a:rPr lang="en-US" smtClean="0"/>
              <a:pPr/>
              <a:t>10/22/25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2158221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51B58-621A-4ADE-A159-9196DE925EBD}" type="datetimeFigureOut">
              <a:rPr lang="en-US" smtClean="0"/>
              <a:pPr/>
              <a:t>10/22/25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1643977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51B58-621A-4ADE-A159-9196DE925EBD}" type="datetimeFigureOut">
              <a:rPr lang="en-US" smtClean="0"/>
              <a:pPr/>
              <a:t>10/22/25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27621216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51B58-621A-4ADE-A159-9196DE925EBD}" type="datetimeFigureOut">
              <a:rPr lang="en-US" smtClean="0"/>
              <a:pPr/>
              <a:t>10/22/25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3068580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51B58-621A-4ADE-A159-9196DE925EBD}" type="datetimeFigureOut">
              <a:rPr lang="en-US" smtClean="0"/>
              <a:pPr/>
              <a:t>10/22/25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1335066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51B58-621A-4ADE-A159-9196DE925EBD}" type="datetimeFigureOut">
              <a:rPr lang="en-US" smtClean="0"/>
              <a:pPr/>
              <a:t>10/22/25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3171570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51B58-621A-4ADE-A159-9196DE925EBD}" type="datetimeFigureOut">
              <a:rPr lang="en-US" smtClean="0"/>
              <a:pPr/>
              <a:t>10/22/25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3517760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51B58-621A-4ADE-A159-9196DE925EBD}" type="datetimeFigureOut">
              <a:rPr lang="en-US" smtClean="0"/>
              <a:pPr/>
              <a:t>10/22/25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31086197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51B58-621A-4ADE-A159-9196DE925EBD}" type="datetimeFigureOut">
              <a:rPr lang="en-US" smtClean="0"/>
              <a:pPr/>
              <a:t>10/22/25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3804278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51B58-621A-4ADE-A159-9196DE925EBD}" type="datetimeFigureOut">
              <a:rPr lang="en-US" smtClean="0"/>
              <a:pPr/>
              <a:t>10/22/25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2F7AE2-E6CD-4286-A778-A9BB647826B6}" type="slidenum">
              <a:rPr lang="en-US" smtClean="0"/>
              <a:pPr/>
              <a:t>‹#›</a:t>
            </a:fld>
            <a:endParaRPr lang="en-US"/>
          </a:p>
        </p:txBody>
      </p:sp>
    </p:spTree>
    <p:extLst>
      <p:ext uri="{BB962C8B-B14F-4D97-AF65-F5344CB8AC3E}">
        <p14:creationId xmlns:p14="http://schemas.microsoft.com/office/powerpoint/2010/main" val="1137432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51B58-621A-4ADE-A159-9196DE925EBD}" type="datetimeFigureOut">
              <a:rPr lang="en-US" smtClean="0"/>
              <a:pPr/>
              <a:t>10/22/25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2F7AE2-E6CD-4286-A778-A9BB647826B6}" type="slidenum">
              <a:rPr lang="en-US" smtClean="0"/>
              <a:pPr/>
              <a:t>‹#›</a:t>
            </a:fld>
            <a:endParaRPr lang="en-US"/>
          </a:p>
        </p:txBody>
      </p:sp>
    </p:spTree>
    <p:extLst>
      <p:ext uri="{BB962C8B-B14F-4D97-AF65-F5344CB8AC3E}">
        <p14:creationId xmlns:p14="http://schemas.microsoft.com/office/powerpoint/2010/main" val="10355999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4638"/>
            <a:ext cx="8229600" cy="868362"/>
          </a:xfrm>
          <a:ln w="3175">
            <a:noFill/>
          </a:ln>
        </p:spPr>
        <p:txBody>
          <a:bodyPr anchor="t">
            <a:normAutofit/>
          </a:bodyPr>
          <a:lstStyle/>
          <a:p>
            <a:pPr algn="l"/>
            <a:r>
              <a:rPr lang="en-US" sz="2400" b="1" cap="small" dirty="0">
                <a:latin typeface="Cambria" pitchFamily="18" charset="0"/>
              </a:rPr>
              <a:t>Classics/History 37A - Early Rome</a:t>
            </a:r>
            <a:br>
              <a:rPr lang="en-US" sz="2400" b="1" cap="small" dirty="0">
                <a:latin typeface="Cambria" pitchFamily="18" charset="0"/>
              </a:rPr>
            </a:br>
            <a:r>
              <a:rPr lang="en-US" sz="2400" dirty="0">
                <a:latin typeface="Cambria" pitchFamily="18" charset="0"/>
              </a:rPr>
              <a:t>Winter 2017</a:t>
            </a:r>
            <a:endParaRPr lang="en-US" sz="2400" b="1" cap="small" dirty="0">
              <a:latin typeface="Cambria" pitchFamily="18" charset="0"/>
            </a:endParaRPr>
          </a:p>
        </p:txBody>
      </p:sp>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696200" y="9242"/>
            <a:ext cx="990600" cy="1037216"/>
          </a:xfrm>
          <a:prstGeom prst="rect">
            <a:avLst/>
          </a:prstGeom>
        </p:spPr>
      </p:pic>
      <p:cxnSp>
        <p:nvCxnSpPr>
          <p:cNvPr id="12" name="Straight Connector 11"/>
          <p:cNvCxnSpPr/>
          <p:nvPr/>
        </p:nvCxnSpPr>
        <p:spPr>
          <a:xfrm>
            <a:off x="533400" y="1116878"/>
            <a:ext cx="81534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1409700" y="2362200"/>
            <a:ext cx="6324600" cy="1815882"/>
          </a:xfrm>
          <a:prstGeom prst="rect">
            <a:avLst/>
          </a:prstGeom>
          <a:noFill/>
        </p:spPr>
        <p:txBody>
          <a:bodyPr wrap="square" rtlCol="0">
            <a:spAutoFit/>
          </a:bodyPr>
          <a:lstStyle/>
          <a:p>
            <a:pPr algn="ctr"/>
            <a:r>
              <a:rPr lang="en-US" sz="4800" b="1" cap="small" dirty="0">
                <a:latin typeface="Cambria" pitchFamily="18" charset="0"/>
              </a:rPr>
              <a:t>The Conquest of Italy</a:t>
            </a:r>
          </a:p>
          <a:p>
            <a:pPr algn="ctr"/>
            <a:endParaRPr lang="en-US" sz="3200" dirty="0">
              <a:latin typeface="Cambria" pitchFamily="18" charset="0"/>
            </a:endParaRPr>
          </a:p>
          <a:p>
            <a:pPr algn="ctr"/>
            <a:r>
              <a:rPr lang="en-US" sz="3200" dirty="0">
                <a:latin typeface="Cambria" pitchFamily="18" charset="0"/>
              </a:rPr>
              <a:t>January 31</a:t>
            </a:r>
          </a:p>
        </p:txBody>
      </p:sp>
    </p:spTree>
    <p:extLst>
      <p:ext uri="{BB962C8B-B14F-4D97-AF65-F5344CB8AC3E}">
        <p14:creationId xmlns:p14="http://schemas.microsoft.com/office/powerpoint/2010/main" val="2444623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3050"/>
            <a:ext cx="3008313" cy="1784350"/>
          </a:xfrm>
        </p:spPr>
        <p:txBody>
          <a:bodyPr anchor="ctr">
            <a:normAutofit/>
          </a:bodyPr>
          <a:lstStyle/>
          <a:p>
            <a:pPr algn="ctr"/>
            <a:r>
              <a:rPr lang="en-US" sz="4400" cap="small" dirty="0">
                <a:solidFill>
                  <a:prstClr val="black"/>
                </a:solidFill>
                <a:latin typeface="Cambria" panose="02040503050406030204" pitchFamily="18" charset="0"/>
              </a:rPr>
              <a:t>The </a:t>
            </a:r>
            <a:r>
              <a:rPr lang="en-US" sz="4400" cap="small" dirty="0" err="1">
                <a:solidFill>
                  <a:prstClr val="black"/>
                </a:solidFill>
                <a:latin typeface="Cambria" panose="02040503050406030204" pitchFamily="18" charset="0"/>
              </a:rPr>
              <a:t>Gauls</a:t>
            </a:r>
            <a:endParaRPr lang="en-US" dirty="0"/>
          </a:p>
        </p:txBody>
      </p:sp>
      <p:pic>
        <p:nvPicPr>
          <p:cNvPr id="7" name="Content Placeholder 6"/>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171262" y="325378"/>
            <a:ext cx="4346386" cy="6283444"/>
          </a:xfrm>
        </p:spPr>
      </p:pic>
      <p:sp>
        <p:nvSpPr>
          <p:cNvPr id="6" name="Text Placeholder 5"/>
          <p:cNvSpPr>
            <a:spLocks noGrp="1"/>
          </p:cNvSpPr>
          <p:nvPr>
            <p:ph type="body" sz="half" idx="2"/>
          </p:nvPr>
        </p:nvSpPr>
        <p:spPr>
          <a:xfrm>
            <a:off x="457200" y="2209800"/>
            <a:ext cx="3008313" cy="3916363"/>
          </a:xfrm>
        </p:spPr>
        <p:txBody>
          <a:bodyPr>
            <a:normAutofit lnSpcReduction="10000"/>
          </a:bodyPr>
          <a:lstStyle/>
          <a:p>
            <a:pPr marL="342900" indent="-342900">
              <a:buFont typeface="Arial" panose="020B0604020202020204" pitchFamily="34" charset="0"/>
              <a:buChar char="•"/>
            </a:pPr>
            <a:r>
              <a:rPr lang="en-US" sz="2000" dirty="0"/>
              <a:t>Celtic inhabitants of Cisalpine Gaul in northern Italy</a:t>
            </a:r>
          </a:p>
          <a:p>
            <a:pPr marL="342900" indent="-342900">
              <a:buFont typeface="Arial" panose="020B0604020202020204" pitchFamily="34" charset="0"/>
              <a:buChar char="•"/>
            </a:pPr>
            <a:r>
              <a:rPr lang="en-US" sz="2000" dirty="0"/>
              <a:t>Raided northern Etruria, and established a base at </a:t>
            </a:r>
            <a:r>
              <a:rPr lang="en-US" sz="2000" dirty="0" err="1"/>
              <a:t>Clusium</a:t>
            </a:r>
            <a:endParaRPr lang="en-US" sz="2000" dirty="0"/>
          </a:p>
          <a:p>
            <a:pPr marL="342900" indent="-342900">
              <a:buFont typeface="Arial" panose="020B0604020202020204" pitchFamily="34" charset="0"/>
              <a:buChar char="•"/>
            </a:pPr>
            <a:r>
              <a:rPr lang="en-US" sz="2000" dirty="0"/>
              <a:t>According to Livy, they wanted Italian wine</a:t>
            </a:r>
          </a:p>
          <a:p>
            <a:pPr marL="342900" indent="-342900">
              <a:buFont typeface="Arial" panose="020B0604020202020204" pitchFamily="34" charset="0"/>
              <a:buChar char="•"/>
            </a:pPr>
            <a:r>
              <a:rPr lang="en-US" sz="2000" dirty="0"/>
              <a:t>Defeated the Romans at the </a:t>
            </a:r>
            <a:r>
              <a:rPr lang="en-US" sz="2000" dirty="0" err="1"/>
              <a:t>Allia</a:t>
            </a:r>
            <a:r>
              <a:rPr lang="en-US" sz="2000" dirty="0"/>
              <a:t> in 390 or 387 BCE</a:t>
            </a:r>
          </a:p>
          <a:p>
            <a:pPr marL="342900" indent="-342900">
              <a:buFont typeface="Arial" panose="020B0604020202020204" pitchFamily="34" charset="0"/>
              <a:buChar char="•"/>
            </a:pPr>
            <a:r>
              <a:rPr lang="en-US" sz="2000" dirty="0"/>
              <a:t>Sacked Rome three days later</a:t>
            </a:r>
          </a:p>
        </p:txBody>
      </p:sp>
      <p:sp>
        <p:nvSpPr>
          <p:cNvPr id="5" name="Oval 4"/>
          <p:cNvSpPr/>
          <p:nvPr/>
        </p:nvSpPr>
        <p:spPr>
          <a:xfrm>
            <a:off x="3886200" y="1219200"/>
            <a:ext cx="3124200" cy="19812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324600" y="4343400"/>
            <a:ext cx="152400" cy="152400"/>
          </a:xfrm>
          <a:prstGeom prst="ellipse">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29889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cap="small" dirty="0">
                <a:latin typeface="Cambria" panose="02040503050406030204" pitchFamily="18" charset="0"/>
              </a:rPr>
              <a:t>The Sack of Rome</a:t>
            </a:r>
          </a:p>
        </p:txBody>
      </p:sp>
      <p:pic>
        <p:nvPicPr>
          <p:cNvPr id="8" name="Content Placeholder 7"/>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779264" y="2253668"/>
            <a:ext cx="3394472" cy="3219026"/>
          </a:xfrm>
        </p:spPr>
      </p:pic>
      <p:sp>
        <p:nvSpPr>
          <p:cNvPr id="6" name="Content Placeholder 5"/>
          <p:cNvSpPr>
            <a:spLocks noGrp="1"/>
          </p:cNvSpPr>
          <p:nvPr>
            <p:ph sz="half" idx="2"/>
          </p:nvPr>
        </p:nvSpPr>
        <p:spPr/>
        <p:txBody>
          <a:bodyPr>
            <a:normAutofit lnSpcReduction="10000"/>
          </a:bodyPr>
          <a:lstStyle/>
          <a:p>
            <a:r>
              <a:rPr lang="en-US" dirty="0"/>
              <a:t>Romans retreated to the Capitoline Hill</a:t>
            </a:r>
          </a:p>
          <a:p>
            <a:r>
              <a:rPr lang="en-US" dirty="0" err="1"/>
              <a:t>Gauls</a:t>
            </a:r>
            <a:r>
              <a:rPr lang="en-US" dirty="0"/>
              <a:t> climbed the hill at night</a:t>
            </a:r>
          </a:p>
          <a:p>
            <a:r>
              <a:rPr lang="en-US" dirty="0"/>
              <a:t>Sacred geese at the temple of Juno started squawking, alerting Marcus Manlius</a:t>
            </a:r>
          </a:p>
          <a:p>
            <a:r>
              <a:rPr lang="en-US" dirty="0"/>
              <a:t>Romans eventually paid the </a:t>
            </a:r>
            <a:r>
              <a:rPr lang="en-US" dirty="0" err="1"/>
              <a:t>Gauls</a:t>
            </a:r>
            <a:r>
              <a:rPr lang="en-US" dirty="0"/>
              <a:t> to leave</a:t>
            </a:r>
          </a:p>
        </p:txBody>
      </p:sp>
    </p:spTree>
    <p:extLst>
      <p:ext uri="{BB962C8B-B14F-4D97-AF65-F5344CB8AC3E}">
        <p14:creationId xmlns:p14="http://schemas.microsoft.com/office/powerpoint/2010/main" val="7800957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cap="small" dirty="0">
                <a:latin typeface="Cambria" panose="02040503050406030204" pitchFamily="18" charset="0"/>
              </a:rPr>
              <a:t>The </a:t>
            </a:r>
            <a:r>
              <a:rPr lang="en-US" b="1" cap="small" dirty="0" err="1">
                <a:latin typeface="Cambria" panose="02040503050406030204" pitchFamily="18" charset="0"/>
              </a:rPr>
              <a:t>Servian</a:t>
            </a:r>
            <a:r>
              <a:rPr lang="en-US" b="1" cap="small" dirty="0">
                <a:latin typeface="Cambria" panose="02040503050406030204" pitchFamily="18" charset="0"/>
              </a:rPr>
              <a:t> Wall</a:t>
            </a:r>
          </a:p>
        </p:txBody>
      </p:sp>
      <p:pic>
        <p:nvPicPr>
          <p:cNvPr id="3" name="Content Placeholder 2"/>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4970264" y="1600200"/>
            <a:ext cx="3394472" cy="4525963"/>
          </a:xfrm>
        </p:spPr>
      </p:pic>
      <p:pic>
        <p:nvPicPr>
          <p:cNvPr id="9" name="Content Placeholder 8"/>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304800" y="1905000"/>
            <a:ext cx="4152266" cy="3962400"/>
          </a:xfrm>
        </p:spPr>
      </p:pic>
      <p:sp>
        <p:nvSpPr>
          <p:cNvPr id="2" name="TextBox 1"/>
          <p:cNvSpPr txBox="1"/>
          <p:nvPr/>
        </p:nvSpPr>
        <p:spPr>
          <a:xfrm>
            <a:off x="4648200" y="6301563"/>
            <a:ext cx="4038600" cy="369332"/>
          </a:xfrm>
          <a:prstGeom prst="rect">
            <a:avLst/>
          </a:prstGeom>
          <a:noFill/>
        </p:spPr>
        <p:txBody>
          <a:bodyPr wrap="square" rtlCol="0">
            <a:spAutoFit/>
          </a:bodyPr>
          <a:lstStyle/>
          <a:p>
            <a:pPr algn="ctr"/>
            <a:r>
              <a:rPr lang="en-US" dirty="0"/>
              <a:t>The Porta </a:t>
            </a:r>
            <a:r>
              <a:rPr lang="en-US" dirty="0" err="1"/>
              <a:t>Esquilina</a:t>
            </a:r>
            <a:endParaRPr lang="en-US" dirty="0"/>
          </a:p>
        </p:txBody>
      </p:sp>
      <p:sp>
        <p:nvSpPr>
          <p:cNvPr id="7" name="TextBox 6"/>
          <p:cNvSpPr txBox="1"/>
          <p:nvPr/>
        </p:nvSpPr>
        <p:spPr>
          <a:xfrm>
            <a:off x="317205" y="4572000"/>
            <a:ext cx="1371600" cy="369332"/>
          </a:xfrm>
          <a:prstGeom prst="rect">
            <a:avLst/>
          </a:prstGeom>
          <a:noFill/>
        </p:spPr>
        <p:txBody>
          <a:bodyPr wrap="square" rtlCol="0">
            <a:spAutoFit/>
          </a:bodyPr>
          <a:lstStyle/>
          <a:p>
            <a:pPr algn="ctr"/>
            <a:r>
              <a:rPr lang="en-US" b="1" dirty="0"/>
              <a:t>c. 376 BCE</a:t>
            </a:r>
          </a:p>
        </p:txBody>
      </p:sp>
    </p:spTree>
    <p:extLst>
      <p:ext uri="{BB962C8B-B14F-4D97-AF65-F5344CB8AC3E}">
        <p14:creationId xmlns:p14="http://schemas.microsoft.com/office/powerpoint/2010/main" val="1654790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b="1" cap="small" dirty="0">
                <a:latin typeface="Cambria" panose="02040503050406030204" pitchFamily="18" charset="0"/>
              </a:rPr>
              <a:t>Conquest of the Etruscans</a:t>
            </a:r>
          </a:p>
        </p:txBody>
      </p:sp>
      <p:sp>
        <p:nvSpPr>
          <p:cNvPr id="5" name="Content Placeholder 4"/>
          <p:cNvSpPr>
            <a:spLocks noGrp="1"/>
          </p:cNvSpPr>
          <p:nvPr>
            <p:ph sz="half" idx="1"/>
          </p:nvPr>
        </p:nvSpPr>
        <p:spPr/>
        <p:txBody>
          <a:bodyPr>
            <a:normAutofit lnSpcReduction="10000"/>
          </a:bodyPr>
          <a:lstStyle/>
          <a:p>
            <a:r>
              <a:rPr lang="en-US" dirty="0"/>
              <a:t>Veii (396 BCE)</a:t>
            </a:r>
          </a:p>
          <a:p>
            <a:r>
              <a:rPr lang="en-US" dirty="0"/>
              <a:t>Fighting near </a:t>
            </a:r>
            <a:r>
              <a:rPr lang="en-US" dirty="0" err="1"/>
              <a:t>Sutrium</a:t>
            </a:r>
            <a:r>
              <a:rPr lang="en-US" dirty="0"/>
              <a:t> and Tarquinii (389-386 BCE)</a:t>
            </a:r>
          </a:p>
          <a:p>
            <a:r>
              <a:rPr lang="en-US" dirty="0" err="1"/>
              <a:t>Caere</a:t>
            </a:r>
            <a:r>
              <a:rPr lang="en-US" dirty="0"/>
              <a:t> and Tarquinii (359-351 BCE)</a:t>
            </a:r>
          </a:p>
          <a:p>
            <a:r>
              <a:rPr lang="en-US" dirty="0"/>
              <a:t>Final defeat at Lake </a:t>
            </a:r>
            <a:r>
              <a:rPr lang="en-US" dirty="0" err="1"/>
              <a:t>Vadimo</a:t>
            </a:r>
            <a:r>
              <a:rPr lang="en-US" dirty="0"/>
              <a:t> in 283 BCE</a:t>
            </a:r>
          </a:p>
          <a:p>
            <a:r>
              <a:rPr lang="en-US" dirty="0"/>
              <a:t>But Livy is our only source for most of this!</a:t>
            </a:r>
          </a:p>
        </p:txBody>
      </p:sp>
      <p:pic>
        <p:nvPicPr>
          <p:cNvPr id="7" name="Content Placeholder 6"/>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158846" y="1600200"/>
            <a:ext cx="3017308" cy="4525963"/>
          </a:xfrm>
        </p:spPr>
      </p:pic>
      <p:sp>
        <p:nvSpPr>
          <p:cNvPr id="8" name="TextBox 7"/>
          <p:cNvSpPr txBox="1"/>
          <p:nvPr/>
        </p:nvSpPr>
        <p:spPr>
          <a:xfrm>
            <a:off x="5105400" y="6211669"/>
            <a:ext cx="3048000" cy="646331"/>
          </a:xfrm>
          <a:prstGeom prst="rect">
            <a:avLst/>
          </a:prstGeom>
          <a:noFill/>
        </p:spPr>
        <p:txBody>
          <a:bodyPr wrap="square" rtlCol="0">
            <a:spAutoFit/>
          </a:bodyPr>
          <a:lstStyle/>
          <a:p>
            <a:pPr algn="ctr"/>
            <a:r>
              <a:rPr lang="en-US" dirty="0"/>
              <a:t>‘Mars of </a:t>
            </a:r>
            <a:r>
              <a:rPr lang="en-US" dirty="0" err="1"/>
              <a:t>Todi</a:t>
            </a:r>
            <a:r>
              <a:rPr lang="en-US" dirty="0"/>
              <a:t>,’ c. late 5</a:t>
            </a:r>
            <a:r>
              <a:rPr lang="en-US" baseline="30000" dirty="0"/>
              <a:t>th</a:t>
            </a:r>
            <a:r>
              <a:rPr lang="en-US" dirty="0"/>
              <a:t> – early 4</a:t>
            </a:r>
            <a:r>
              <a:rPr lang="en-US" baseline="30000" dirty="0"/>
              <a:t>th</a:t>
            </a:r>
            <a:r>
              <a:rPr lang="en-US" dirty="0"/>
              <a:t> cen. BCE</a:t>
            </a:r>
          </a:p>
        </p:txBody>
      </p:sp>
    </p:spTree>
    <p:extLst>
      <p:ext uri="{BB962C8B-B14F-4D97-AF65-F5344CB8AC3E}">
        <p14:creationId xmlns:p14="http://schemas.microsoft.com/office/powerpoint/2010/main" val="8953459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cap="small" dirty="0">
                <a:latin typeface="Cambria" panose="02040503050406030204" pitchFamily="18" charset="0"/>
              </a:rPr>
              <a:t>Treaty with Carthage (348 BCE)</a:t>
            </a:r>
          </a:p>
        </p:txBody>
      </p:sp>
      <p:sp>
        <p:nvSpPr>
          <p:cNvPr id="3" name="Content Placeholder 2"/>
          <p:cNvSpPr>
            <a:spLocks noGrp="1"/>
          </p:cNvSpPr>
          <p:nvPr>
            <p:ph idx="1"/>
          </p:nvPr>
        </p:nvSpPr>
        <p:spPr/>
        <p:txBody>
          <a:bodyPr>
            <a:normAutofit fontScale="85000" lnSpcReduction="10000"/>
          </a:bodyPr>
          <a:lstStyle/>
          <a:p>
            <a:pPr marL="0" indent="0">
              <a:buNone/>
            </a:pPr>
            <a:r>
              <a:rPr lang="en-US" dirty="0"/>
              <a:t>“There is to be friendship on these conditions between the Romans and their allies and the Carthaginians and </a:t>
            </a:r>
            <a:r>
              <a:rPr lang="en-US" dirty="0" err="1"/>
              <a:t>Uticans</a:t>
            </a:r>
            <a:r>
              <a:rPr lang="en-US" dirty="0"/>
              <a:t> and their allies…And if the Carthaginians take any city in Latium which is not subject to the Romans, they may keep the property and the captives but must surrender the city. And if a Carthaginian captures anyone who is a member of a community with a written agreement with Rome, but not subject, he may not bring him into any Roman harbor; if he does, a Roman may touch him and free him.”</a:t>
            </a:r>
          </a:p>
          <a:p>
            <a:pPr marL="0" indent="0" algn="r">
              <a:buNone/>
            </a:pPr>
            <a:r>
              <a:rPr lang="en-US" dirty="0"/>
              <a:t>- Polybius 3.24.3</a:t>
            </a:r>
          </a:p>
        </p:txBody>
      </p:sp>
      <p:sp>
        <p:nvSpPr>
          <p:cNvPr id="4" name="TextBox 3"/>
          <p:cNvSpPr txBox="1"/>
          <p:nvPr/>
        </p:nvSpPr>
        <p:spPr>
          <a:xfrm>
            <a:off x="304800" y="1371600"/>
            <a:ext cx="457200" cy="461665"/>
          </a:xfrm>
          <a:prstGeom prst="rect">
            <a:avLst/>
          </a:prstGeom>
          <a:noFill/>
        </p:spPr>
        <p:txBody>
          <a:bodyPr wrap="square" rtlCol="0">
            <a:spAutoFit/>
          </a:bodyPr>
          <a:lstStyle/>
          <a:p>
            <a:r>
              <a:rPr lang="en-US" sz="2400" b="1" dirty="0"/>
              <a:t>*</a:t>
            </a:r>
          </a:p>
        </p:txBody>
      </p:sp>
    </p:spTree>
    <p:extLst>
      <p:ext uri="{BB962C8B-B14F-4D97-AF65-F5344CB8AC3E}">
        <p14:creationId xmlns:p14="http://schemas.microsoft.com/office/powerpoint/2010/main" val="4005874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3050"/>
            <a:ext cx="3008313" cy="1784350"/>
          </a:xfrm>
        </p:spPr>
        <p:txBody>
          <a:bodyPr anchor="ctr">
            <a:normAutofit/>
          </a:bodyPr>
          <a:lstStyle/>
          <a:p>
            <a:pPr algn="ctr"/>
            <a:r>
              <a:rPr lang="en-US" sz="4400" cap="small" dirty="0">
                <a:solidFill>
                  <a:prstClr val="black"/>
                </a:solidFill>
                <a:latin typeface="Cambria" panose="02040503050406030204" pitchFamily="18" charset="0"/>
              </a:rPr>
              <a:t>The Latin Revolt</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00368" y="325378"/>
            <a:ext cx="4488174" cy="6283444"/>
          </a:xfrm>
        </p:spPr>
      </p:pic>
      <p:sp>
        <p:nvSpPr>
          <p:cNvPr id="6" name="Text Placeholder 5"/>
          <p:cNvSpPr>
            <a:spLocks noGrp="1"/>
          </p:cNvSpPr>
          <p:nvPr>
            <p:ph type="body" sz="half" idx="2"/>
          </p:nvPr>
        </p:nvSpPr>
        <p:spPr>
          <a:xfrm>
            <a:off x="457200" y="2209800"/>
            <a:ext cx="3008313" cy="3916363"/>
          </a:xfrm>
        </p:spPr>
        <p:txBody>
          <a:bodyPr>
            <a:normAutofit/>
          </a:bodyPr>
          <a:lstStyle/>
          <a:p>
            <a:pPr marL="342900" indent="-342900">
              <a:buFont typeface="Arial" panose="020B0604020202020204" pitchFamily="34" charset="0"/>
              <a:buChar char="•"/>
            </a:pPr>
            <a:r>
              <a:rPr lang="en-US" sz="2400" dirty="0">
                <a:solidFill>
                  <a:prstClr val="black"/>
                </a:solidFill>
              </a:rPr>
              <a:t>Latin League revolted against Roman rule in 341 BCE</a:t>
            </a:r>
          </a:p>
          <a:p>
            <a:pPr marL="342900" indent="-342900">
              <a:buFont typeface="Arial" panose="020B0604020202020204" pitchFamily="34" charset="0"/>
              <a:buChar char="•"/>
            </a:pPr>
            <a:r>
              <a:rPr lang="en-US" sz="2400" dirty="0">
                <a:solidFill>
                  <a:prstClr val="black"/>
                </a:solidFill>
              </a:rPr>
              <a:t>Defeated by the Romans in 338 BCE</a:t>
            </a:r>
          </a:p>
          <a:p>
            <a:pPr marL="342900" indent="-342900">
              <a:buFont typeface="Arial" panose="020B0604020202020204" pitchFamily="34" charset="0"/>
              <a:buChar char="•"/>
            </a:pPr>
            <a:r>
              <a:rPr lang="en-US" sz="2400" dirty="0">
                <a:solidFill>
                  <a:prstClr val="black"/>
                </a:solidFill>
              </a:rPr>
              <a:t>League dissolved, and former members granted ‘Latin rights’</a:t>
            </a:r>
            <a:endParaRPr lang="en-US" sz="2200" dirty="0">
              <a:solidFill>
                <a:prstClr val="black"/>
              </a:solidFill>
            </a:endParaRPr>
          </a:p>
        </p:txBody>
      </p:sp>
      <p:sp>
        <p:nvSpPr>
          <p:cNvPr id="2" name="Oval 1"/>
          <p:cNvSpPr/>
          <p:nvPr/>
        </p:nvSpPr>
        <p:spPr>
          <a:xfrm>
            <a:off x="5867400" y="4114800"/>
            <a:ext cx="1676400" cy="1295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1500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Latin Rights</a:t>
            </a:r>
          </a:p>
        </p:txBody>
      </p:sp>
      <p:sp>
        <p:nvSpPr>
          <p:cNvPr id="3" name="Content Placeholder 2"/>
          <p:cNvSpPr>
            <a:spLocks noGrp="1"/>
          </p:cNvSpPr>
          <p:nvPr>
            <p:ph idx="1"/>
          </p:nvPr>
        </p:nvSpPr>
        <p:spPr/>
        <p:txBody>
          <a:bodyPr>
            <a:normAutofit/>
          </a:bodyPr>
          <a:lstStyle/>
          <a:p>
            <a:r>
              <a:rPr lang="en-US" i="1" dirty="0" err="1"/>
              <a:t>Commercium</a:t>
            </a:r>
            <a:endParaRPr lang="en-US" i="1" dirty="0"/>
          </a:p>
          <a:p>
            <a:pPr lvl="1"/>
            <a:r>
              <a:rPr lang="en-US" dirty="0"/>
              <a:t>Right to own Roman land, slaves, cattle, and to inherit from Romans</a:t>
            </a:r>
          </a:p>
          <a:p>
            <a:r>
              <a:rPr lang="en-US" i="1" dirty="0" err="1"/>
              <a:t>Conubium</a:t>
            </a:r>
            <a:endParaRPr lang="en-US" i="1" dirty="0"/>
          </a:p>
          <a:p>
            <a:pPr lvl="1"/>
            <a:r>
              <a:rPr lang="en-US" dirty="0"/>
              <a:t>Right to intermarry with Roman citizens</a:t>
            </a:r>
          </a:p>
          <a:p>
            <a:r>
              <a:rPr lang="en-US" i="1" dirty="0" err="1"/>
              <a:t>Ius</a:t>
            </a:r>
            <a:r>
              <a:rPr lang="en-US" i="1" dirty="0"/>
              <a:t> </a:t>
            </a:r>
            <a:r>
              <a:rPr lang="en-US" i="1" dirty="0" err="1"/>
              <a:t>migrandi</a:t>
            </a:r>
            <a:endParaRPr lang="en-US" i="1" dirty="0"/>
          </a:p>
          <a:p>
            <a:pPr lvl="1"/>
            <a:r>
              <a:rPr lang="en-US" dirty="0"/>
              <a:t>Right to live in Roman territory</a:t>
            </a:r>
          </a:p>
          <a:p>
            <a:endParaRPr lang="en-US" dirty="0"/>
          </a:p>
        </p:txBody>
      </p:sp>
    </p:spTree>
    <p:extLst>
      <p:ext uri="{BB962C8B-B14F-4D97-AF65-F5344CB8AC3E}">
        <p14:creationId xmlns:p14="http://schemas.microsoft.com/office/powerpoint/2010/main" val="17426091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3050"/>
            <a:ext cx="3008313" cy="1784350"/>
          </a:xfrm>
        </p:spPr>
        <p:txBody>
          <a:bodyPr anchor="ctr">
            <a:normAutofit/>
          </a:bodyPr>
          <a:lstStyle/>
          <a:p>
            <a:pPr algn="ctr"/>
            <a:r>
              <a:rPr lang="en-US" sz="4400" cap="small" dirty="0">
                <a:solidFill>
                  <a:prstClr val="black"/>
                </a:solidFill>
                <a:latin typeface="Cambria" panose="02040503050406030204" pitchFamily="18" charset="0"/>
              </a:rPr>
              <a:t>The </a:t>
            </a:r>
            <a:r>
              <a:rPr lang="en-US" sz="4400" cap="small" dirty="0" err="1">
                <a:solidFill>
                  <a:prstClr val="black"/>
                </a:solidFill>
                <a:latin typeface="Cambria" panose="02040503050406030204" pitchFamily="18" charset="0"/>
              </a:rPr>
              <a:t>Samnites</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81401" y="452859"/>
            <a:ext cx="5452280" cy="5947941"/>
          </a:xfrm>
        </p:spPr>
      </p:pic>
      <p:sp>
        <p:nvSpPr>
          <p:cNvPr id="6" name="Text Placeholder 5"/>
          <p:cNvSpPr>
            <a:spLocks noGrp="1"/>
          </p:cNvSpPr>
          <p:nvPr>
            <p:ph type="body" sz="half" idx="2"/>
          </p:nvPr>
        </p:nvSpPr>
        <p:spPr>
          <a:xfrm>
            <a:off x="457200" y="2209800"/>
            <a:ext cx="3008313" cy="3916363"/>
          </a:xfrm>
        </p:spPr>
        <p:txBody>
          <a:bodyPr>
            <a:normAutofit fontScale="70000" lnSpcReduction="20000"/>
          </a:bodyPr>
          <a:lstStyle/>
          <a:p>
            <a:pPr marL="342900" indent="-342900">
              <a:buFont typeface="Arial" panose="020B0604020202020204" pitchFamily="34" charset="0"/>
              <a:buChar char="•"/>
            </a:pPr>
            <a:r>
              <a:rPr lang="en-US" sz="2400" dirty="0">
                <a:solidFill>
                  <a:prstClr val="black"/>
                </a:solidFill>
              </a:rPr>
              <a:t>First Samnite War (343-341 BCE)</a:t>
            </a:r>
          </a:p>
          <a:p>
            <a:pPr marL="800100" lvl="1" indent="-342900">
              <a:buFont typeface="Calibri" panose="020F0502020204030204" pitchFamily="34" charset="0"/>
              <a:buChar char="–"/>
            </a:pPr>
            <a:r>
              <a:rPr lang="en-US" sz="2200" dirty="0">
                <a:solidFill>
                  <a:prstClr val="black"/>
                </a:solidFill>
              </a:rPr>
              <a:t>Response to </a:t>
            </a:r>
            <a:r>
              <a:rPr lang="en-US" sz="2200" dirty="0" err="1">
                <a:solidFill>
                  <a:prstClr val="black"/>
                </a:solidFill>
              </a:rPr>
              <a:t>Capuan</a:t>
            </a:r>
            <a:r>
              <a:rPr lang="en-US" sz="2200" dirty="0">
                <a:solidFill>
                  <a:prstClr val="black"/>
                </a:solidFill>
              </a:rPr>
              <a:t> request for help</a:t>
            </a:r>
          </a:p>
          <a:p>
            <a:pPr marL="342900" indent="-342900">
              <a:buFont typeface="Arial" panose="020B0604020202020204" pitchFamily="34" charset="0"/>
              <a:buChar char="•"/>
            </a:pPr>
            <a:r>
              <a:rPr lang="en-US" sz="2400" dirty="0">
                <a:solidFill>
                  <a:prstClr val="black"/>
                </a:solidFill>
              </a:rPr>
              <a:t>Second Samnite War (326-304 BCE)</a:t>
            </a:r>
          </a:p>
          <a:p>
            <a:pPr marL="800100" lvl="1" indent="-342900">
              <a:buFont typeface="Calibri" panose="020F0502020204030204" pitchFamily="34" charset="0"/>
              <a:buChar char="–"/>
            </a:pPr>
            <a:r>
              <a:rPr lang="en-US" sz="2200" dirty="0">
                <a:solidFill>
                  <a:prstClr val="black"/>
                </a:solidFill>
              </a:rPr>
              <a:t>Response to Neapolitan request for help</a:t>
            </a:r>
          </a:p>
          <a:p>
            <a:pPr marL="800100" lvl="1" indent="-342900">
              <a:buFont typeface="Calibri" panose="020F0502020204030204" pitchFamily="34" charset="0"/>
              <a:buChar char="–"/>
            </a:pPr>
            <a:r>
              <a:rPr lang="en-US" sz="2200" dirty="0">
                <a:solidFill>
                  <a:prstClr val="black"/>
                </a:solidFill>
              </a:rPr>
              <a:t>Roman surrender at the </a:t>
            </a:r>
            <a:r>
              <a:rPr lang="en-US" sz="2200" dirty="0" err="1">
                <a:solidFill>
                  <a:prstClr val="black"/>
                </a:solidFill>
              </a:rPr>
              <a:t>Caudine</a:t>
            </a:r>
            <a:r>
              <a:rPr lang="en-US" sz="2200" dirty="0">
                <a:solidFill>
                  <a:prstClr val="black"/>
                </a:solidFill>
              </a:rPr>
              <a:t> Forks, 321 BCE</a:t>
            </a:r>
          </a:p>
          <a:p>
            <a:pPr marL="800100" lvl="1" indent="-342900">
              <a:buFont typeface="Calibri" panose="020F0502020204030204" pitchFamily="34" charset="0"/>
              <a:buChar char="–"/>
            </a:pPr>
            <a:r>
              <a:rPr lang="en-US" sz="2200" dirty="0">
                <a:solidFill>
                  <a:prstClr val="black"/>
                </a:solidFill>
              </a:rPr>
              <a:t>Ended in a peace treaty</a:t>
            </a:r>
          </a:p>
          <a:p>
            <a:pPr marL="342900" indent="-342900">
              <a:buFont typeface="Arial" panose="020B0604020202020204" pitchFamily="34" charset="0"/>
              <a:buChar char="•"/>
            </a:pPr>
            <a:r>
              <a:rPr lang="en-US" sz="2400" dirty="0">
                <a:solidFill>
                  <a:prstClr val="black"/>
                </a:solidFill>
              </a:rPr>
              <a:t>Battle of </a:t>
            </a:r>
            <a:r>
              <a:rPr lang="en-US" sz="2400" dirty="0" err="1">
                <a:solidFill>
                  <a:prstClr val="black"/>
                </a:solidFill>
              </a:rPr>
              <a:t>Sentinum</a:t>
            </a:r>
            <a:r>
              <a:rPr lang="en-US" sz="2400" dirty="0">
                <a:solidFill>
                  <a:prstClr val="black"/>
                </a:solidFill>
              </a:rPr>
              <a:t> (295) BCE</a:t>
            </a:r>
          </a:p>
          <a:p>
            <a:pPr marL="800100" lvl="1" indent="-342900">
              <a:buFont typeface="Calibri" panose="020F0502020204030204" pitchFamily="34" charset="0"/>
              <a:buChar char="–"/>
            </a:pPr>
            <a:r>
              <a:rPr lang="en-US" sz="2200" dirty="0">
                <a:solidFill>
                  <a:prstClr val="black"/>
                </a:solidFill>
              </a:rPr>
              <a:t>Coalition of </a:t>
            </a:r>
            <a:r>
              <a:rPr lang="en-US" sz="2200" dirty="0" err="1">
                <a:solidFill>
                  <a:prstClr val="black"/>
                </a:solidFill>
              </a:rPr>
              <a:t>Samnites</a:t>
            </a:r>
            <a:r>
              <a:rPr lang="en-US" sz="2200" dirty="0">
                <a:solidFill>
                  <a:prstClr val="black"/>
                </a:solidFill>
              </a:rPr>
              <a:t>, </a:t>
            </a:r>
            <a:r>
              <a:rPr lang="en-US" sz="2200" dirty="0" err="1">
                <a:solidFill>
                  <a:prstClr val="black"/>
                </a:solidFill>
              </a:rPr>
              <a:t>Gauls</a:t>
            </a:r>
            <a:r>
              <a:rPr lang="en-US" sz="2200" dirty="0">
                <a:solidFill>
                  <a:prstClr val="black"/>
                </a:solidFill>
              </a:rPr>
              <a:t>, Etruscans and Umbrian</a:t>
            </a:r>
          </a:p>
        </p:txBody>
      </p:sp>
      <p:sp>
        <p:nvSpPr>
          <p:cNvPr id="2" name="Oval 1"/>
          <p:cNvSpPr/>
          <p:nvPr/>
        </p:nvSpPr>
        <p:spPr>
          <a:xfrm>
            <a:off x="6553200" y="2971800"/>
            <a:ext cx="1447800" cy="838200"/>
          </a:xfrm>
          <a:prstGeom prst="ellipse">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6581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The Via </a:t>
            </a:r>
            <a:r>
              <a:rPr lang="en-US" b="1" cap="small" dirty="0" err="1">
                <a:latin typeface="Cambria" panose="02040503050406030204" pitchFamily="18" charset="0"/>
              </a:rPr>
              <a:t>Appia</a:t>
            </a:r>
            <a:endParaRPr lang="en-US" b="1" cap="small" dirty="0">
              <a:latin typeface="Cambria" panose="02040503050406030204" pitchFamily="18"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638618"/>
            <a:ext cx="8229600" cy="4449127"/>
          </a:xfrm>
        </p:spPr>
      </p:pic>
      <p:sp>
        <p:nvSpPr>
          <p:cNvPr id="5" name="TextBox 4"/>
          <p:cNvSpPr txBox="1"/>
          <p:nvPr/>
        </p:nvSpPr>
        <p:spPr>
          <a:xfrm>
            <a:off x="152400" y="1519535"/>
            <a:ext cx="457200" cy="461665"/>
          </a:xfrm>
          <a:prstGeom prst="rect">
            <a:avLst/>
          </a:prstGeom>
          <a:noFill/>
        </p:spPr>
        <p:txBody>
          <a:bodyPr wrap="square" rtlCol="0">
            <a:spAutoFit/>
          </a:bodyPr>
          <a:lstStyle/>
          <a:p>
            <a:r>
              <a:rPr lang="en-US" sz="2400" b="1" dirty="0"/>
              <a:t>*</a:t>
            </a:r>
          </a:p>
        </p:txBody>
      </p:sp>
      <p:sp>
        <p:nvSpPr>
          <p:cNvPr id="6" name="TextBox 5"/>
          <p:cNvSpPr txBox="1"/>
          <p:nvPr/>
        </p:nvSpPr>
        <p:spPr>
          <a:xfrm>
            <a:off x="457200" y="6248400"/>
            <a:ext cx="8229600" cy="369332"/>
          </a:xfrm>
          <a:prstGeom prst="rect">
            <a:avLst/>
          </a:prstGeom>
          <a:noFill/>
        </p:spPr>
        <p:txBody>
          <a:bodyPr wrap="square" rtlCol="0">
            <a:spAutoFit/>
          </a:bodyPr>
          <a:lstStyle/>
          <a:p>
            <a:pPr algn="ctr"/>
            <a:r>
              <a:rPr lang="en-US" dirty="0"/>
              <a:t>Via </a:t>
            </a:r>
            <a:r>
              <a:rPr lang="en-US" dirty="0" err="1"/>
              <a:t>Appia</a:t>
            </a:r>
            <a:r>
              <a:rPr lang="en-US" dirty="0"/>
              <a:t>, begun by Appius Claudius </a:t>
            </a:r>
            <a:r>
              <a:rPr lang="en-US" dirty="0" err="1"/>
              <a:t>Caecus</a:t>
            </a:r>
            <a:r>
              <a:rPr lang="en-US" dirty="0"/>
              <a:t> in 312 BCE during the Samnite Wars</a:t>
            </a:r>
          </a:p>
        </p:txBody>
      </p:sp>
      <p:sp>
        <p:nvSpPr>
          <p:cNvPr id="7" name="Oval 6"/>
          <p:cNvSpPr/>
          <p:nvPr/>
        </p:nvSpPr>
        <p:spPr>
          <a:xfrm>
            <a:off x="3657600" y="2514600"/>
            <a:ext cx="228600" cy="228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3733800" y="3276600"/>
            <a:ext cx="228600" cy="228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6096000" y="1981200"/>
            <a:ext cx="2438400" cy="1200329"/>
          </a:xfrm>
          <a:prstGeom prst="rect">
            <a:avLst/>
          </a:prstGeom>
          <a:noFill/>
        </p:spPr>
        <p:txBody>
          <a:bodyPr wrap="square" rtlCol="0">
            <a:spAutoFit/>
          </a:bodyPr>
          <a:lstStyle/>
          <a:p>
            <a:r>
              <a:rPr lang="en-US" b="1" dirty="0" err="1">
                <a:solidFill>
                  <a:srgbClr val="FF0000"/>
                </a:solidFill>
              </a:rPr>
              <a:t>Luceria</a:t>
            </a:r>
            <a:r>
              <a:rPr lang="en-US" b="1" dirty="0">
                <a:solidFill>
                  <a:srgbClr val="FF0000"/>
                </a:solidFill>
              </a:rPr>
              <a:t> (314 BCE)</a:t>
            </a:r>
          </a:p>
          <a:p>
            <a:r>
              <a:rPr lang="en-US" b="1" dirty="0" err="1">
                <a:solidFill>
                  <a:srgbClr val="FF0000"/>
                </a:solidFill>
              </a:rPr>
              <a:t>Venusia</a:t>
            </a:r>
            <a:r>
              <a:rPr lang="en-US" b="1" dirty="0">
                <a:solidFill>
                  <a:srgbClr val="FF0000"/>
                </a:solidFill>
              </a:rPr>
              <a:t> (291 BCE)</a:t>
            </a:r>
          </a:p>
          <a:p>
            <a:r>
              <a:rPr lang="en-US" b="1" dirty="0" err="1">
                <a:solidFill>
                  <a:srgbClr val="FF0000"/>
                </a:solidFill>
              </a:rPr>
              <a:t>Beneventum</a:t>
            </a:r>
            <a:r>
              <a:rPr lang="en-US" b="1" dirty="0">
                <a:solidFill>
                  <a:srgbClr val="FF0000"/>
                </a:solidFill>
              </a:rPr>
              <a:t> (268 BCE)</a:t>
            </a:r>
          </a:p>
          <a:p>
            <a:r>
              <a:rPr lang="en-US" b="1" dirty="0" err="1">
                <a:solidFill>
                  <a:srgbClr val="FF0000"/>
                </a:solidFill>
              </a:rPr>
              <a:t>Aesernia</a:t>
            </a:r>
            <a:r>
              <a:rPr lang="en-US" b="1" dirty="0">
                <a:solidFill>
                  <a:srgbClr val="FF0000"/>
                </a:solidFill>
              </a:rPr>
              <a:t> (263 BCE)</a:t>
            </a:r>
          </a:p>
        </p:txBody>
      </p:sp>
      <p:sp>
        <p:nvSpPr>
          <p:cNvPr id="10" name="Oval 9"/>
          <p:cNvSpPr/>
          <p:nvPr/>
        </p:nvSpPr>
        <p:spPr>
          <a:xfrm>
            <a:off x="4419600" y="2667000"/>
            <a:ext cx="228600" cy="228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5029200" y="3581400"/>
            <a:ext cx="228600" cy="2286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1082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xEl>
                                              <p:pRg st="0" end="0"/>
                                            </p:txEl>
                                          </p:spTgt>
                                        </p:tgtEl>
                                        <p:attrNameLst>
                                          <p:attrName>style.visibility</p:attrName>
                                        </p:attrNameLst>
                                      </p:cBhvr>
                                      <p:to>
                                        <p:strVal val="visible"/>
                                      </p:to>
                                    </p:set>
                                    <p:animEffect transition="in" filter="fade">
                                      <p:cBhvr>
                                        <p:cTn id="10" dur="500"/>
                                        <p:tgtEl>
                                          <p:spTgt spid="9">
                                            <p:txEl>
                                              <p:pRg st="0" end="0"/>
                                            </p:tx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500"/>
                                        <p:tgtEl>
                                          <p:spTgt spid="11"/>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
                                            <p:txEl>
                                              <p:pRg st="1" end="1"/>
                                            </p:txEl>
                                          </p:spTgt>
                                        </p:tgtEl>
                                        <p:attrNameLst>
                                          <p:attrName>style.visibility</p:attrName>
                                        </p:attrNameLst>
                                      </p:cBhvr>
                                      <p:to>
                                        <p:strVal val="visible"/>
                                      </p:to>
                                    </p:set>
                                    <p:animEffect transition="in" filter="fade">
                                      <p:cBhvr>
                                        <p:cTn id="17" dur="500"/>
                                        <p:tgtEl>
                                          <p:spTgt spid="9">
                                            <p:txEl>
                                              <p:pRg st="1" end="1"/>
                                            </p:txEl>
                                          </p:spTgt>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9">
                                            <p:txEl>
                                              <p:pRg st="2" end="2"/>
                                            </p:txEl>
                                          </p:spTgt>
                                        </p:tgtEl>
                                        <p:attrNameLst>
                                          <p:attrName>style.visibility</p:attrName>
                                        </p:attrNameLst>
                                      </p:cBhvr>
                                      <p:to>
                                        <p:strVal val="visible"/>
                                      </p:to>
                                    </p:set>
                                    <p:animEffect transition="in" filter="fade">
                                      <p:cBhvr>
                                        <p:cTn id="24" dur="500"/>
                                        <p:tgtEl>
                                          <p:spTgt spid="9">
                                            <p:txEl>
                                              <p:pRg st="2" end="2"/>
                                            </p:txEl>
                                          </p:spTgt>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9">
                                            <p:txEl>
                                              <p:pRg st="3" end="3"/>
                                            </p:txEl>
                                          </p:spTgt>
                                        </p:tgtEl>
                                        <p:attrNameLst>
                                          <p:attrName>style.visibility</p:attrName>
                                        </p:attrNameLst>
                                      </p:cBhvr>
                                      <p:to>
                                        <p:strVal val="visible"/>
                                      </p:to>
                                    </p:set>
                                    <p:animEffect transition="in" filter="fade">
                                      <p:cBhvr>
                                        <p:cTn id="31" dur="500"/>
                                        <p:tgtEl>
                                          <p:spTgt spid="9">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animBg="1"/>
      <p:bldP spid="8" grpId="0" animBg="1"/>
      <p:bldP spid="9" grpId="0" uiExpand="1" build="p"/>
      <p:bldP spid="10" grpId="0" animBg="1"/>
      <p:bldP spid="1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War with Pyrrhus</a:t>
            </a:r>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088704" y="1600994"/>
            <a:ext cx="2775591" cy="4524375"/>
          </a:xfrm>
        </p:spPr>
      </p:pic>
      <p:sp>
        <p:nvSpPr>
          <p:cNvPr id="4" name="Content Placeholder 3"/>
          <p:cNvSpPr>
            <a:spLocks noGrp="1"/>
          </p:cNvSpPr>
          <p:nvPr>
            <p:ph sz="half" idx="2"/>
          </p:nvPr>
        </p:nvSpPr>
        <p:spPr/>
        <p:txBody>
          <a:bodyPr>
            <a:normAutofit lnSpcReduction="10000"/>
          </a:bodyPr>
          <a:lstStyle/>
          <a:p>
            <a:r>
              <a:rPr lang="en-US" dirty="0"/>
              <a:t>King of Epirus in Greece (306-302, 297-272 BCE)</a:t>
            </a:r>
          </a:p>
          <a:p>
            <a:r>
              <a:rPr lang="en-US" dirty="0"/>
              <a:t>Asked by Tarentum in Magna Graecia for help against Rome (281 BCE)</a:t>
            </a:r>
          </a:p>
          <a:p>
            <a:r>
              <a:rPr lang="en-US" dirty="0"/>
              <a:t>Costly victories against the Romans at Heraclea (280) and Asculum (279); finally defeated at </a:t>
            </a:r>
            <a:r>
              <a:rPr lang="en-US" dirty="0" err="1"/>
              <a:t>Maleventum</a:t>
            </a:r>
            <a:r>
              <a:rPr lang="en-US" dirty="0"/>
              <a:t> (275)</a:t>
            </a:r>
          </a:p>
        </p:txBody>
      </p:sp>
    </p:spTree>
    <p:extLst>
      <p:ext uri="{BB962C8B-B14F-4D97-AF65-F5344CB8AC3E}">
        <p14:creationId xmlns:p14="http://schemas.microsoft.com/office/powerpoint/2010/main" val="21694691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Sources</a:t>
            </a:r>
          </a:p>
        </p:txBody>
      </p:sp>
      <p:sp>
        <p:nvSpPr>
          <p:cNvPr id="4" name="Content Placeholder 3"/>
          <p:cNvSpPr>
            <a:spLocks noGrp="1"/>
          </p:cNvSpPr>
          <p:nvPr>
            <p:ph sz="half" idx="1"/>
          </p:nvPr>
        </p:nvSpPr>
        <p:spPr/>
        <p:txBody>
          <a:bodyPr>
            <a:normAutofit/>
          </a:bodyPr>
          <a:lstStyle/>
          <a:p>
            <a:r>
              <a:rPr lang="en-US" dirty="0"/>
              <a:t>Livy (c. 64 BCE - 12 CE)</a:t>
            </a:r>
          </a:p>
          <a:p>
            <a:r>
              <a:rPr lang="en-US" dirty="0"/>
              <a:t>Dionysius of Halicarnassus (c. 60 - after 7 BCE)</a:t>
            </a:r>
          </a:p>
          <a:p>
            <a:r>
              <a:rPr lang="en-US" dirty="0"/>
              <a:t>Polybius (c. 200-118 BCE)</a:t>
            </a:r>
          </a:p>
          <a:p>
            <a:r>
              <a:rPr lang="en-US" dirty="0"/>
              <a:t>Cassius </a:t>
            </a:r>
            <a:r>
              <a:rPr lang="en-US" dirty="0" err="1"/>
              <a:t>Dio</a:t>
            </a:r>
            <a:r>
              <a:rPr lang="en-US" dirty="0"/>
              <a:t> (c. 155-235 CE)</a:t>
            </a:r>
          </a:p>
        </p:txBody>
      </p:sp>
      <p:pic>
        <p:nvPicPr>
          <p:cNvPr id="6" name="Content Placeholder 5"/>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l="26088" t="55581" r="42640" b="20904"/>
          <a:stretch/>
        </p:blipFill>
        <p:spPr>
          <a:xfrm>
            <a:off x="4953000" y="1981200"/>
            <a:ext cx="3706871" cy="3824177"/>
          </a:xfrm>
        </p:spPr>
      </p:pic>
    </p:spTree>
    <p:extLst>
      <p:ext uri="{BB962C8B-B14F-4D97-AF65-F5344CB8AC3E}">
        <p14:creationId xmlns:p14="http://schemas.microsoft.com/office/powerpoint/2010/main" val="4952726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War with Pyrrhus</a:t>
            </a:r>
            <a:endParaRPr lang="en-US" dirty="0"/>
          </a:p>
        </p:txBody>
      </p:sp>
      <p:pic>
        <p:nvPicPr>
          <p:cNvPr id="4" name="Content Placeholder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696737" y="1600200"/>
            <a:ext cx="5750525" cy="4525963"/>
          </a:xfrm>
        </p:spPr>
      </p:pic>
    </p:spTree>
    <p:extLst>
      <p:ext uri="{BB962C8B-B14F-4D97-AF65-F5344CB8AC3E}">
        <p14:creationId xmlns:p14="http://schemas.microsoft.com/office/powerpoint/2010/main" val="32197761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‘Pyrrhic’ Victory</a:t>
            </a:r>
          </a:p>
        </p:txBody>
      </p:sp>
      <p:pic>
        <p:nvPicPr>
          <p:cNvPr id="5" name="Content Placeholder 4"/>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23887" y="1600994"/>
            <a:ext cx="3705225" cy="4524375"/>
          </a:xfrm>
        </p:spPr>
      </p:pic>
      <p:sp>
        <p:nvSpPr>
          <p:cNvPr id="4" name="Content Placeholder 3"/>
          <p:cNvSpPr>
            <a:spLocks noGrp="1"/>
          </p:cNvSpPr>
          <p:nvPr>
            <p:ph sz="half" idx="2"/>
          </p:nvPr>
        </p:nvSpPr>
        <p:spPr/>
        <p:txBody>
          <a:bodyPr/>
          <a:lstStyle/>
          <a:p>
            <a:pPr marL="0" indent="0">
              <a:buNone/>
            </a:pPr>
            <a:r>
              <a:rPr lang="en-US" dirty="0"/>
              <a:t>“If we are victorious in one more battle with the Romans, we shall be utterly ruined.”</a:t>
            </a:r>
          </a:p>
          <a:p>
            <a:pPr algn="r">
              <a:buFontTx/>
              <a:buChar char="-"/>
            </a:pPr>
            <a:r>
              <a:rPr lang="en-US" dirty="0"/>
              <a:t>King Pyrrhus, after the Battle of Asculum    (279 BCE)</a:t>
            </a:r>
          </a:p>
        </p:txBody>
      </p:sp>
      <p:sp>
        <p:nvSpPr>
          <p:cNvPr id="6" name="TextBox 5"/>
          <p:cNvSpPr txBox="1"/>
          <p:nvPr/>
        </p:nvSpPr>
        <p:spPr>
          <a:xfrm>
            <a:off x="8534400" y="1706916"/>
            <a:ext cx="457200" cy="461665"/>
          </a:xfrm>
          <a:prstGeom prst="rect">
            <a:avLst/>
          </a:prstGeom>
          <a:noFill/>
        </p:spPr>
        <p:txBody>
          <a:bodyPr wrap="square" rtlCol="0">
            <a:spAutoFit/>
          </a:bodyPr>
          <a:lstStyle/>
          <a:p>
            <a:r>
              <a:rPr lang="en-US" sz="2400" b="1" dirty="0"/>
              <a:t>*</a:t>
            </a:r>
          </a:p>
        </p:txBody>
      </p:sp>
    </p:spTree>
    <p:extLst>
      <p:ext uri="{BB962C8B-B14F-4D97-AF65-F5344CB8AC3E}">
        <p14:creationId xmlns:p14="http://schemas.microsoft.com/office/powerpoint/2010/main" val="18281793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The Carthaginians…</a:t>
            </a:r>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1468" y="1610204"/>
            <a:ext cx="7621064" cy="4505954"/>
          </a:xfrm>
        </p:spPr>
      </p:pic>
    </p:spTree>
    <p:extLst>
      <p:ext uri="{BB962C8B-B14F-4D97-AF65-F5344CB8AC3E}">
        <p14:creationId xmlns:p14="http://schemas.microsoft.com/office/powerpoint/2010/main" val="23854135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Why?</a:t>
            </a:r>
          </a:p>
        </p:txBody>
      </p:sp>
      <p:sp>
        <p:nvSpPr>
          <p:cNvPr id="3" name="Content Placeholder 2"/>
          <p:cNvSpPr>
            <a:spLocks noGrp="1"/>
          </p:cNvSpPr>
          <p:nvPr>
            <p:ph idx="1"/>
          </p:nvPr>
        </p:nvSpPr>
        <p:spPr/>
        <p:txBody>
          <a:bodyPr/>
          <a:lstStyle/>
          <a:p>
            <a:pPr marL="514350" indent="-514350">
              <a:buFont typeface="+mj-lt"/>
              <a:buAutoNum type="arabicPeriod"/>
            </a:pPr>
            <a:r>
              <a:rPr lang="en-US" dirty="0"/>
              <a:t>Fear</a:t>
            </a:r>
          </a:p>
          <a:p>
            <a:pPr marL="514350" indent="-514350">
              <a:buFont typeface="+mj-lt"/>
              <a:buAutoNum type="arabicPeriod"/>
            </a:pPr>
            <a:r>
              <a:rPr lang="en-US" dirty="0"/>
              <a:t>Consuls</a:t>
            </a:r>
          </a:p>
          <a:p>
            <a:pPr marL="514350" indent="-514350">
              <a:buFont typeface="+mj-lt"/>
              <a:buAutoNum type="arabicPeriod"/>
            </a:pPr>
            <a:r>
              <a:rPr lang="en-US" dirty="0"/>
              <a:t>Population</a:t>
            </a:r>
          </a:p>
        </p:txBody>
      </p:sp>
    </p:spTree>
    <p:extLst>
      <p:ext uri="{BB962C8B-B14F-4D97-AF65-F5344CB8AC3E}">
        <p14:creationId xmlns:p14="http://schemas.microsoft.com/office/powerpoint/2010/main" val="13032915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3050"/>
            <a:ext cx="3008313" cy="1784350"/>
          </a:xfrm>
        </p:spPr>
        <p:txBody>
          <a:bodyPr anchor="ctr">
            <a:normAutofit/>
          </a:bodyPr>
          <a:lstStyle/>
          <a:p>
            <a:pPr algn="ctr"/>
            <a:r>
              <a:rPr lang="en-US" sz="4400" cap="small" dirty="0">
                <a:solidFill>
                  <a:prstClr val="black"/>
                </a:solidFill>
                <a:latin typeface="Cambria" panose="02040503050406030204" pitchFamily="18" charset="0"/>
              </a:rPr>
              <a:t>Fear</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00368" y="325378"/>
            <a:ext cx="4488174" cy="6283444"/>
          </a:xfrm>
        </p:spPr>
      </p:pic>
      <p:sp>
        <p:nvSpPr>
          <p:cNvPr id="6" name="Text Placeholder 5"/>
          <p:cNvSpPr>
            <a:spLocks noGrp="1"/>
          </p:cNvSpPr>
          <p:nvPr>
            <p:ph type="body" sz="half" idx="2"/>
          </p:nvPr>
        </p:nvSpPr>
        <p:spPr>
          <a:xfrm>
            <a:off x="457200" y="2209800"/>
            <a:ext cx="3008313" cy="3916363"/>
          </a:xfrm>
        </p:spPr>
        <p:txBody>
          <a:bodyPr>
            <a:normAutofit fontScale="85000" lnSpcReduction="20000"/>
          </a:bodyPr>
          <a:lstStyle/>
          <a:p>
            <a:pPr marL="342900" indent="-342900">
              <a:buFont typeface="Arial" panose="020B0604020202020204" pitchFamily="34" charset="0"/>
              <a:buChar char="•"/>
            </a:pPr>
            <a:r>
              <a:rPr lang="en-US" sz="2400" dirty="0" err="1">
                <a:solidFill>
                  <a:prstClr val="black"/>
                </a:solidFill>
              </a:rPr>
              <a:t>Sabines</a:t>
            </a:r>
            <a:endParaRPr lang="en-US" sz="2400" dirty="0">
              <a:solidFill>
                <a:prstClr val="black"/>
              </a:solidFill>
            </a:endParaRPr>
          </a:p>
          <a:p>
            <a:pPr marL="342900" indent="-342900">
              <a:buFont typeface="Arial" panose="020B0604020202020204" pitchFamily="34" charset="0"/>
              <a:buChar char="•"/>
            </a:pPr>
            <a:r>
              <a:rPr lang="en-US" sz="2400" dirty="0">
                <a:solidFill>
                  <a:prstClr val="black"/>
                </a:solidFill>
              </a:rPr>
              <a:t>Latins</a:t>
            </a:r>
          </a:p>
          <a:p>
            <a:pPr marL="800100" lvl="1" indent="-342900">
              <a:buFont typeface="Calibri" panose="020F0502020204030204" pitchFamily="34" charset="0"/>
              <a:buChar char="–"/>
            </a:pPr>
            <a:r>
              <a:rPr lang="en-US" sz="2200" dirty="0" err="1">
                <a:solidFill>
                  <a:prstClr val="black"/>
                </a:solidFill>
              </a:rPr>
              <a:t>Lavinium</a:t>
            </a:r>
            <a:endParaRPr lang="en-US" sz="2200" dirty="0">
              <a:solidFill>
                <a:prstClr val="black"/>
              </a:solidFill>
            </a:endParaRPr>
          </a:p>
          <a:p>
            <a:pPr marL="800100" lvl="1" indent="-342900">
              <a:buFont typeface="Calibri" panose="020F0502020204030204" pitchFamily="34" charset="0"/>
              <a:buChar char="–"/>
            </a:pPr>
            <a:r>
              <a:rPr lang="en-US" sz="2200" dirty="0" err="1">
                <a:solidFill>
                  <a:prstClr val="black"/>
                </a:solidFill>
              </a:rPr>
              <a:t>Gabii</a:t>
            </a:r>
            <a:endParaRPr lang="en-US" sz="2200" dirty="0">
              <a:solidFill>
                <a:prstClr val="black"/>
              </a:solidFill>
            </a:endParaRPr>
          </a:p>
          <a:p>
            <a:pPr marL="342900" indent="-342900">
              <a:buFont typeface="Arial" panose="020B0604020202020204" pitchFamily="34" charset="0"/>
              <a:buChar char="•"/>
            </a:pPr>
            <a:r>
              <a:rPr lang="en-US" sz="2400" dirty="0" err="1">
                <a:solidFill>
                  <a:prstClr val="black"/>
                </a:solidFill>
              </a:rPr>
              <a:t>Volscians</a:t>
            </a:r>
            <a:endParaRPr lang="en-US" sz="2400" dirty="0">
              <a:solidFill>
                <a:prstClr val="black"/>
              </a:solidFill>
            </a:endParaRPr>
          </a:p>
          <a:p>
            <a:pPr marL="342900" indent="-342900">
              <a:buFont typeface="Arial" panose="020B0604020202020204" pitchFamily="34" charset="0"/>
              <a:buChar char="•"/>
            </a:pPr>
            <a:r>
              <a:rPr lang="en-US" sz="2400" dirty="0">
                <a:solidFill>
                  <a:prstClr val="black"/>
                </a:solidFill>
              </a:rPr>
              <a:t>Etruscans</a:t>
            </a:r>
            <a:endParaRPr lang="en-US" dirty="0"/>
          </a:p>
          <a:p>
            <a:pPr marL="800100" lvl="1" indent="-342900">
              <a:buFont typeface="Calibri" panose="020F0502020204030204" pitchFamily="34" charset="0"/>
              <a:buChar char="–"/>
            </a:pPr>
            <a:r>
              <a:rPr lang="en-US" sz="2200" dirty="0">
                <a:solidFill>
                  <a:prstClr val="black"/>
                </a:solidFill>
              </a:rPr>
              <a:t>Veii</a:t>
            </a:r>
          </a:p>
          <a:p>
            <a:pPr marL="800100" lvl="1" indent="-342900">
              <a:buFont typeface="Calibri" panose="020F0502020204030204" pitchFamily="34" charset="0"/>
              <a:buChar char="–"/>
            </a:pPr>
            <a:r>
              <a:rPr lang="en-US" sz="2200" dirty="0" err="1">
                <a:solidFill>
                  <a:prstClr val="black"/>
                </a:solidFill>
              </a:rPr>
              <a:t>Caere</a:t>
            </a:r>
            <a:endParaRPr lang="en-US" sz="2200" dirty="0">
              <a:solidFill>
                <a:prstClr val="black"/>
              </a:solidFill>
            </a:endParaRPr>
          </a:p>
          <a:p>
            <a:pPr marL="800100" lvl="1" indent="-342900">
              <a:buFont typeface="Calibri" panose="020F0502020204030204" pitchFamily="34" charset="0"/>
              <a:buChar char="–"/>
            </a:pPr>
            <a:r>
              <a:rPr lang="en-US" sz="2200" dirty="0" err="1">
                <a:solidFill>
                  <a:prstClr val="black"/>
                </a:solidFill>
              </a:rPr>
              <a:t>Volsinii</a:t>
            </a:r>
            <a:endParaRPr lang="en-US" sz="2200" dirty="0">
              <a:solidFill>
                <a:prstClr val="black"/>
              </a:solidFill>
            </a:endParaRPr>
          </a:p>
          <a:p>
            <a:pPr marL="800100" lvl="1" indent="-342900">
              <a:buFont typeface="Calibri" panose="020F0502020204030204" pitchFamily="34" charset="0"/>
              <a:buChar char="–"/>
            </a:pPr>
            <a:r>
              <a:rPr lang="en-US" sz="2200" dirty="0" err="1">
                <a:solidFill>
                  <a:prstClr val="black"/>
                </a:solidFill>
              </a:rPr>
              <a:t>Clusium</a:t>
            </a:r>
            <a:endParaRPr lang="en-US" sz="2400" dirty="0">
              <a:solidFill>
                <a:prstClr val="black"/>
              </a:solidFill>
            </a:endParaRPr>
          </a:p>
          <a:p>
            <a:pPr marL="342900" indent="-342900">
              <a:buFont typeface="Arial" panose="020B0604020202020204" pitchFamily="34" charset="0"/>
              <a:buChar char="•"/>
            </a:pPr>
            <a:r>
              <a:rPr lang="en-US" sz="2400" dirty="0" err="1">
                <a:solidFill>
                  <a:prstClr val="black"/>
                </a:solidFill>
              </a:rPr>
              <a:t>Gauls</a:t>
            </a:r>
            <a:endParaRPr lang="en-US" sz="2400" dirty="0">
              <a:solidFill>
                <a:prstClr val="black"/>
              </a:solidFill>
            </a:endParaRPr>
          </a:p>
          <a:p>
            <a:pPr marL="342900" indent="-342900">
              <a:buFont typeface="Arial" panose="020B0604020202020204" pitchFamily="34" charset="0"/>
              <a:buChar char="•"/>
            </a:pPr>
            <a:r>
              <a:rPr lang="en-US" sz="2400" dirty="0" err="1">
                <a:solidFill>
                  <a:prstClr val="black"/>
                </a:solidFill>
              </a:rPr>
              <a:t>Samnites</a:t>
            </a:r>
            <a:endParaRPr lang="en-US" sz="2400" dirty="0">
              <a:solidFill>
                <a:prstClr val="black"/>
              </a:solidFill>
            </a:endParaRPr>
          </a:p>
          <a:p>
            <a:pPr marL="342900" indent="-342900">
              <a:buFont typeface="Arial" panose="020B0604020202020204" pitchFamily="34" charset="0"/>
              <a:buChar char="•"/>
            </a:pPr>
            <a:r>
              <a:rPr lang="en-US" sz="2400" dirty="0">
                <a:solidFill>
                  <a:prstClr val="black"/>
                </a:solidFill>
              </a:rPr>
              <a:t>Greeks</a:t>
            </a:r>
          </a:p>
          <a:p>
            <a:pPr marL="800100" lvl="1" indent="-342900">
              <a:buFont typeface="Arial" panose="020B0604020202020204" pitchFamily="34" charset="0"/>
              <a:buChar char="•"/>
            </a:pPr>
            <a:endParaRPr lang="en-US" sz="2200" dirty="0">
              <a:solidFill>
                <a:prstClr val="black"/>
              </a:solidFill>
            </a:endParaRPr>
          </a:p>
        </p:txBody>
      </p:sp>
    </p:spTree>
    <p:extLst>
      <p:ext uri="{BB962C8B-B14F-4D97-AF65-F5344CB8AC3E}">
        <p14:creationId xmlns:p14="http://schemas.microsoft.com/office/powerpoint/2010/main" val="40100410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Consuls and Population</a:t>
            </a:r>
          </a:p>
        </p:txBody>
      </p:sp>
      <p:pic>
        <p:nvPicPr>
          <p:cNvPr id="8" name="Content Placeholder 7"/>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1351276" y="1600200"/>
            <a:ext cx="2250448" cy="4525963"/>
          </a:xfrm>
        </p:spPr>
      </p:pic>
      <p:pic>
        <p:nvPicPr>
          <p:cNvPr id="9" name="Content Placeholder 8"/>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4970264" y="1600200"/>
            <a:ext cx="3394472" cy="4525963"/>
          </a:xfrm>
        </p:spPr>
      </p:pic>
      <p:sp>
        <p:nvSpPr>
          <p:cNvPr id="6" name="TextBox 5"/>
          <p:cNvSpPr txBox="1"/>
          <p:nvPr/>
        </p:nvSpPr>
        <p:spPr>
          <a:xfrm>
            <a:off x="304800" y="6226767"/>
            <a:ext cx="4343400" cy="646331"/>
          </a:xfrm>
          <a:prstGeom prst="rect">
            <a:avLst/>
          </a:prstGeom>
          <a:noFill/>
        </p:spPr>
        <p:txBody>
          <a:bodyPr wrap="square" rtlCol="0">
            <a:spAutoFit/>
          </a:bodyPr>
          <a:lstStyle/>
          <a:p>
            <a:pPr algn="ctr"/>
            <a:r>
              <a:rPr lang="en-US" dirty="0"/>
              <a:t>Quintus </a:t>
            </a:r>
            <a:r>
              <a:rPr lang="en-US" dirty="0" err="1"/>
              <a:t>Fabius</a:t>
            </a:r>
            <a:r>
              <a:rPr lang="en-US" dirty="0"/>
              <a:t> Maximus </a:t>
            </a:r>
            <a:r>
              <a:rPr lang="en-US" dirty="0" err="1"/>
              <a:t>Verrucosus</a:t>
            </a:r>
            <a:r>
              <a:rPr lang="en-US" dirty="0"/>
              <a:t> </a:t>
            </a:r>
            <a:r>
              <a:rPr lang="en-US" dirty="0" err="1"/>
              <a:t>Cunctator</a:t>
            </a:r>
            <a:r>
              <a:rPr lang="en-US" dirty="0"/>
              <a:t> (cos 233, 228, 215, 214, 209 BCE)</a:t>
            </a:r>
          </a:p>
        </p:txBody>
      </p:sp>
      <p:sp>
        <p:nvSpPr>
          <p:cNvPr id="7" name="TextBox 6"/>
          <p:cNvSpPr txBox="1"/>
          <p:nvPr/>
        </p:nvSpPr>
        <p:spPr>
          <a:xfrm>
            <a:off x="4648200" y="6226767"/>
            <a:ext cx="4038600" cy="369332"/>
          </a:xfrm>
          <a:prstGeom prst="rect">
            <a:avLst/>
          </a:prstGeom>
          <a:noFill/>
        </p:spPr>
        <p:txBody>
          <a:bodyPr wrap="square" rtlCol="0">
            <a:spAutoFit/>
          </a:bodyPr>
          <a:lstStyle/>
          <a:p>
            <a:pPr algn="ctr"/>
            <a:r>
              <a:rPr lang="en-US" dirty="0"/>
              <a:t>Roman Legionary Reenactors</a:t>
            </a:r>
          </a:p>
        </p:txBody>
      </p:sp>
    </p:spTree>
    <p:extLst>
      <p:ext uri="{BB962C8B-B14F-4D97-AF65-F5344CB8AC3E}">
        <p14:creationId xmlns:p14="http://schemas.microsoft.com/office/powerpoint/2010/main" val="672258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Key Terms</a:t>
            </a:r>
          </a:p>
        </p:txBody>
      </p:sp>
      <p:sp>
        <p:nvSpPr>
          <p:cNvPr id="3" name="Content Placeholder 2"/>
          <p:cNvSpPr>
            <a:spLocks noGrp="1"/>
          </p:cNvSpPr>
          <p:nvPr>
            <p:ph sz="half" idx="1"/>
          </p:nvPr>
        </p:nvSpPr>
        <p:spPr/>
        <p:txBody>
          <a:bodyPr>
            <a:normAutofit/>
          </a:bodyPr>
          <a:lstStyle/>
          <a:p>
            <a:r>
              <a:rPr lang="en-US" dirty="0"/>
              <a:t>Colony</a:t>
            </a:r>
          </a:p>
          <a:p>
            <a:r>
              <a:rPr lang="en-US" dirty="0"/>
              <a:t>Latin League</a:t>
            </a:r>
          </a:p>
          <a:p>
            <a:r>
              <a:rPr lang="en-US" i="1" dirty="0" err="1"/>
              <a:t>Foedus</a:t>
            </a:r>
            <a:r>
              <a:rPr lang="en-US" i="1" dirty="0"/>
              <a:t> </a:t>
            </a:r>
            <a:r>
              <a:rPr lang="en-US" i="1" dirty="0" err="1"/>
              <a:t>Cassianum</a:t>
            </a:r>
            <a:endParaRPr lang="en-US" i="1" dirty="0"/>
          </a:p>
          <a:p>
            <a:r>
              <a:rPr lang="en-US" dirty="0" err="1"/>
              <a:t>Volscians</a:t>
            </a:r>
            <a:endParaRPr lang="en-US" dirty="0"/>
          </a:p>
          <a:p>
            <a:r>
              <a:rPr lang="en-US" dirty="0"/>
              <a:t>Veii</a:t>
            </a:r>
          </a:p>
          <a:p>
            <a:r>
              <a:rPr lang="en-US" dirty="0" err="1"/>
              <a:t>Gauls</a:t>
            </a:r>
            <a:endParaRPr lang="en-US" dirty="0"/>
          </a:p>
          <a:p>
            <a:r>
              <a:rPr lang="en-US" dirty="0"/>
              <a:t>Latin Rights</a:t>
            </a:r>
          </a:p>
          <a:p>
            <a:r>
              <a:rPr lang="en-US" dirty="0" err="1"/>
              <a:t>Samnites</a:t>
            </a:r>
            <a:endParaRPr lang="en-US" dirty="0"/>
          </a:p>
        </p:txBody>
      </p:sp>
      <p:sp>
        <p:nvSpPr>
          <p:cNvPr id="4" name="Content Placeholder 3"/>
          <p:cNvSpPr>
            <a:spLocks noGrp="1"/>
          </p:cNvSpPr>
          <p:nvPr>
            <p:ph sz="half" idx="2"/>
          </p:nvPr>
        </p:nvSpPr>
        <p:spPr/>
        <p:txBody>
          <a:bodyPr>
            <a:normAutofit/>
          </a:bodyPr>
          <a:lstStyle/>
          <a:p>
            <a:r>
              <a:rPr lang="en-US" dirty="0"/>
              <a:t>Via </a:t>
            </a:r>
            <a:r>
              <a:rPr lang="en-US" dirty="0" err="1"/>
              <a:t>Appia</a:t>
            </a:r>
            <a:endParaRPr lang="en-US" dirty="0"/>
          </a:p>
          <a:p>
            <a:r>
              <a:rPr lang="en-US" dirty="0"/>
              <a:t>Pyrrhus</a:t>
            </a:r>
          </a:p>
          <a:p>
            <a:endParaRPr lang="en-US" dirty="0"/>
          </a:p>
        </p:txBody>
      </p:sp>
    </p:spTree>
    <p:extLst>
      <p:ext uri="{BB962C8B-B14F-4D97-AF65-F5344CB8AC3E}">
        <p14:creationId xmlns:p14="http://schemas.microsoft.com/office/powerpoint/2010/main" val="14280762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3050"/>
            <a:ext cx="3008313" cy="2241550"/>
          </a:xfrm>
        </p:spPr>
        <p:txBody>
          <a:bodyPr anchor="ctr">
            <a:normAutofit/>
          </a:bodyPr>
          <a:lstStyle/>
          <a:p>
            <a:pPr algn="ctr"/>
            <a:r>
              <a:rPr lang="en-US" sz="4400" cap="small" dirty="0">
                <a:solidFill>
                  <a:prstClr val="black"/>
                </a:solidFill>
                <a:latin typeface="Cambria" panose="02040503050406030204" pitchFamily="18" charset="0"/>
              </a:rPr>
              <a:t>Ancient Italian Languages</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59267" y="325378"/>
            <a:ext cx="5170377" cy="6283444"/>
          </a:xfrm>
        </p:spPr>
      </p:pic>
      <p:sp>
        <p:nvSpPr>
          <p:cNvPr id="6" name="Text Placeholder 5"/>
          <p:cNvSpPr>
            <a:spLocks noGrp="1"/>
          </p:cNvSpPr>
          <p:nvPr>
            <p:ph type="body" sz="half" idx="2"/>
          </p:nvPr>
        </p:nvSpPr>
        <p:spPr>
          <a:xfrm>
            <a:off x="457200" y="2743200"/>
            <a:ext cx="3008313" cy="3382963"/>
          </a:xfrm>
        </p:spPr>
        <p:txBody>
          <a:bodyPr/>
          <a:lstStyle/>
          <a:p>
            <a:pPr marL="342900" indent="-342900">
              <a:buFont typeface="Arial" panose="020B0604020202020204" pitchFamily="34" charset="0"/>
              <a:buChar char="•"/>
            </a:pPr>
            <a:r>
              <a:rPr lang="en-US" sz="2400" dirty="0">
                <a:solidFill>
                  <a:prstClr val="black"/>
                </a:solidFill>
              </a:rPr>
              <a:t>Etruscan</a:t>
            </a:r>
          </a:p>
          <a:p>
            <a:pPr marL="342900" indent="-342900">
              <a:buFont typeface="Arial" panose="020B0604020202020204" pitchFamily="34" charset="0"/>
              <a:buChar char="•"/>
            </a:pPr>
            <a:r>
              <a:rPr lang="en-US" sz="2400" dirty="0">
                <a:solidFill>
                  <a:prstClr val="black"/>
                </a:solidFill>
              </a:rPr>
              <a:t>Italic languages</a:t>
            </a:r>
            <a:endParaRPr lang="en-US" dirty="0"/>
          </a:p>
          <a:p>
            <a:pPr marL="800100" lvl="1" indent="-342900">
              <a:buFont typeface="Calibri" panose="020F0502020204030204" pitchFamily="34" charset="0"/>
              <a:buChar char="–"/>
            </a:pPr>
            <a:r>
              <a:rPr lang="en-US" sz="2200" dirty="0">
                <a:solidFill>
                  <a:prstClr val="black"/>
                </a:solidFill>
              </a:rPr>
              <a:t>Oscan</a:t>
            </a:r>
          </a:p>
          <a:p>
            <a:pPr marL="800100" lvl="1" indent="-342900">
              <a:buFont typeface="Calibri" panose="020F0502020204030204" pitchFamily="34" charset="0"/>
              <a:buChar char="–"/>
            </a:pPr>
            <a:r>
              <a:rPr lang="en-US" sz="2200" dirty="0">
                <a:solidFill>
                  <a:prstClr val="black"/>
                </a:solidFill>
              </a:rPr>
              <a:t>Umbrian</a:t>
            </a:r>
          </a:p>
          <a:p>
            <a:pPr marL="800100" lvl="1" indent="-342900">
              <a:buFont typeface="Calibri" panose="020F0502020204030204" pitchFamily="34" charset="0"/>
              <a:buChar char="–"/>
            </a:pPr>
            <a:r>
              <a:rPr lang="en-US" sz="2200" dirty="0">
                <a:solidFill>
                  <a:prstClr val="black"/>
                </a:solidFill>
              </a:rPr>
              <a:t>Faliscan</a:t>
            </a:r>
          </a:p>
          <a:p>
            <a:pPr marL="800100" lvl="1" indent="-342900">
              <a:buFont typeface="Calibri" panose="020F0502020204030204" pitchFamily="34" charset="0"/>
              <a:buChar char="–"/>
            </a:pPr>
            <a:r>
              <a:rPr lang="en-US" sz="2200" dirty="0">
                <a:solidFill>
                  <a:prstClr val="black"/>
                </a:solidFill>
              </a:rPr>
              <a:t>Latin</a:t>
            </a:r>
          </a:p>
          <a:p>
            <a:pPr marL="342900" indent="-342900">
              <a:buFont typeface="Arial" panose="020B0604020202020204" pitchFamily="34" charset="0"/>
              <a:buChar char="•"/>
            </a:pPr>
            <a:r>
              <a:rPr lang="en-US" sz="2400" dirty="0">
                <a:solidFill>
                  <a:prstClr val="black"/>
                </a:solidFill>
              </a:rPr>
              <a:t>Greek</a:t>
            </a:r>
          </a:p>
          <a:p>
            <a:pPr marL="800100" lvl="1" indent="-342900">
              <a:buFont typeface="Arial" panose="020B0604020202020204" pitchFamily="34" charset="0"/>
              <a:buChar char="•"/>
            </a:pPr>
            <a:endParaRPr lang="en-US" sz="2200" dirty="0">
              <a:solidFill>
                <a:prstClr val="black"/>
              </a:solidFill>
            </a:endParaRPr>
          </a:p>
        </p:txBody>
      </p:sp>
      <p:sp>
        <p:nvSpPr>
          <p:cNvPr id="8" name="TextBox 7"/>
          <p:cNvSpPr txBox="1"/>
          <p:nvPr/>
        </p:nvSpPr>
        <p:spPr>
          <a:xfrm>
            <a:off x="1828800" y="6059269"/>
            <a:ext cx="1905000" cy="646331"/>
          </a:xfrm>
          <a:prstGeom prst="rect">
            <a:avLst/>
          </a:prstGeom>
          <a:noFill/>
        </p:spPr>
        <p:txBody>
          <a:bodyPr wrap="square" rtlCol="0">
            <a:spAutoFit/>
          </a:bodyPr>
          <a:lstStyle/>
          <a:p>
            <a:pPr algn="r"/>
            <a:r>
              <a:rPr lang="en-US" dirty="0"/>
              <a:t>Languages of Italy, c. 650 BCE</a:t>
            </a:r>
          </a:p>
        </p:txBody>
      </p:sp>
    </p:spTree>
    <p:extLst>
      <p:ext uri="{BB962C8B-B14F-4D97-AF65-F5344CB8AC3E}">
        <p14:creationId xmlns:p14="http://schemas.microsoft.com/office/powerpoint/2010/main" val="12269530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3050"/>
            <a:ext cx="3008313" cy="1784350"/>
          </a:xfrm>
        </p:spPr>
        <p:txBody>
          <a:bodyPr anchor="ctr">
            <a:normAutofit/>
          </a:bodyPr>
          <a:lstStyle/>
          <a:p>
            <a:pPr algn="ctr"/>
            <a:r>
              <a:rPr lang="en-US" sz="4400" cap="small" dirty="0">
                <a:solidFill>
                  <a:prstClr val="black"/>
                </a:solidFill>
                <a:latin typeface="Cambria" panose="02040503050406030204" pitchFamily="18" charset="0"/>
              </a:rPr>
              <a:t>Rome’s</a:t>
            </a:r>
            <a:br>
              <a:rPr lang="en-US" sz="4400" cap="small" dirty="0">
                <a:solidFill>
                  <a:prstClr val="black"/>
                </a:solidFill>
                <a:latin typeface="Cambria" panose="02040503050406030204" pitchFamily="18" charset="0"/>
              </a:rPr>
            </a:br>
            <a:r>
              <a:rPr lang="en-US" sz="4400" cap="small" dirty="0">
                <a:solidFill>
                  <a:prstClr val="black"/>
                </a:solidFill>
                <a:latin typeface="Cambria" panose="02040503050406030204" pitchFamily="18" charset="0"/>
              </a:rPr>
              <a:t>Neighbors</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00368" y="325378"/>
            <a:ext cx="4488174" cy="6283444"/>
          </a:xfrm>
        </p:spPr>
      </p:pic>
      <p:sp>
        <p:nvSpPr>
          <p:cNvPr id="6" name="Text Placeholder 5"/>
          <p:cNvSpPr>
            <a:spLocks noGrp="1"/>
          </p:cNvSpPr>
          <p:nvPr>
            <p:ph type="body" sz="half" idx="2"/>
          </p:nvPr>
        </p:nvSpPr>
        <p:spPr>
          <a:xfrm>
            <a:off x="457200" y="2209800"/>
            <a:ext cx="3008313" cy="3916363"/>
          </a:xfrm>
        </p:spPr>
        <p:txBody>
          <a:bodyPr>
            <a:normAutofit fontScale="85000" lnSpcReduction="20000"/>
          </a:bodyPr>
          <a:lstStyle/>
          <a:p>
            <a:pPr marL="342900" indent="-342900">
              <a:buFont typeface="Arial" panose="020B0604020202020204" pitchFamily="34" charset="0"/>
              <a:buChar char="•"/>
            </a:pPr>
            <a:r>
              <a:rPr lang="en-US" sz="2400" dirty="0" err="1">
                <a:solidFill>
                  <a:prstClr val="black"/>
                </a:solidFill>
              </a:rPr>
              <a:t>Sabines</a:t>
            </a:r>
            <a:endParaRPr lang="en-US" sz="2400" dirty="0">
              <a:solidFill>
                <a:prstClr val="black"/>
              </a:solidFill>
            </a:endParaRPr>
          </a:p>
          <a:p>
            <a:pPr marL="342900" indent="-342900">
              <a:buFont typeface="Arial" panose="020B0604020202020204" pitchFamily="34" charset="0"/>
              <a:buChar char="•"/>
            </a:pPr>
            <a:r>
              <a:rPr lang="en-US" sz="2400" dirty="0">
                <a:solidFill>
                  <a:prstClr val="black"/>
                </a:solidFill>
              </a:rPr>
              <a:t>Latins</a:t>
            </a:r>
          </a:p>
          <a:p>
            <a:pPr marL="800100" lvl="1" indent="-342900">
              <a:buFont typeface="Calibri" panose="020F0502020204030204" pitchFamily="34" charset="0"/>
              <a:buChar char="–"/>
            </a:pPr>
            <a:r>
              <a:rPr lang="en-US" sz="2200" dirty="0" err="1">
                <a:solidFill>
                  <a:prstClr val="black"/>
                </a:solidFill>
              </a:rPr>
              <a:t>Lavinium</a:t>
            </a:r>
            <a:endParaRPr lang="en-US" sz="2200" dirty="0">
              <a:solidFill>
                <a:prstClr val="black"/>
              </a:solidFill>
            </a:endParaRPr>
          </a:p>
          <a:p>
            <a:pPr marL="800100" lvl="1" indent="-342900">
              <a:buFont typeface="Calibri" panose="020F0502020204030204" pitchFamily="34" charset="0"/>
              <a:buChar char="–"/>
            </a:pPr>
            <a:r>
              <a:rPr lang="en-US" sz="2200" dirty="0" err="1">
                <a:solidFill>
                  <a:prstClr val="black"/>
                </a:solidFill>
              </a:rPr>
              <a:t>Gabii</a:t>
            </a:r>
            <a:endParaRPr lang="en-US" sz="2200" dirty="0">
              <a:solidFill>
                <a:prstClr val="black"/>
              </a:solidFill>
            </a:endParaRPr>
          </a:p>
          <a:p>
            <a:pPr marL="342900" indent="-342900">
              <a:buFont typeface="Arial" panose="020B0604020202020204" pitchFamily="34" charset="0"/>
              <a:buChar char="•"/>
            </a:pPr>
            <a:r>
              <a:rPr lang="en-US" sz="2400" dirty="0" err="1">
                <a:solidFill>
                  <a:prstClr val="black"/>
                </a:solidFill>
              </a:rPr>
              <a:t>Volscians</a:t>
            </a:r>
            <a:endParaRPr lang="en-US" sz="2400" dirty="0">
              <a:solidFill>
                <a:prstClr val="black"/>
              </a:solidFill>
            </a:endParaRPr>
          </a:p>
          <a:p>
            <a:pPr marL="342900" indent="-342900">
              <a:buFont typeface="Arial" panose="020B0604020202020204" pitchFamily="34" charset="0"/>
              <a:buChar char="•"/>
            </a:pPr>
            <a:r>
              <a:rPr lang="en-US" sz="2400" dirty="0">
                <a:solidFill>
                  <a:prstClr val="black"/>
                </a:solidFill>
              </a:rPr>
              <a:t>Etruscans</a:t>
            </a:r>
            <a:endParaRPr lang="en-US" dirty="0"/>
          </a:p>
          <a:p>
            <a:pPr marL="800100" lvl="1" indent="-342900">
              <a:buFont typeface="Calibri" panose="020F0502020204030204" pitchFamily="34" charset="0"/>
              <a:buChar char="–"/>
            </a:pPr>
            <a:r>
              <a:rPr lang="en-US" sz="2200" dirty="0">
                <a:solidFill>
                  <a:prstClr val="black"/>
                </a:solidFill>
              </a:rPr>
              <a:t>Veii</a:t>
            </a:r>
          </a:p>
          <a:p>
            <a:pPr marL="800100" lvl="1" indent="-342900">
              <a:buFont typeface="Calibri" panose="020F0502020204030204" pitchFamily="34" charset="0"/>
              <a:buChar char="–"/>
            </a:pPr>
            <a:r>
              <a:rPr lang="en-US" sz="2200" dirty="0" err="1">
                <a:solidFill>
                  <a:prstClr val="black"/>
                </a:solidFill>
              </a:rPr>
              <a:t>Caere</a:t>
            </a:r>
            <a:endParaRPr lang="en-US" sz="2200" dirty="0">
              <a:solidFill>
                <a:prstClr val="black"/>
              </a:solidFill>
            </a:endParaRPr>
          </a:p>
          <a:p>
            <a:pPr marL="800100" lvl="1" indent="-342900">
              <a:buFont typeface="Calibri" panose="020F0502020204030204" pitchFamily="34" charset="0"/>
              <a:buChar char="–"/>
            </a:pPr>
            <a:r>
              <a:rPr lang="en-US" sz="2200" dirty="0" err="1">
                <a:solidFill>
                  <a:prstClr val="black"/>
                </a:solidFill>
              </a:rPr>
              <a:t>Volsinii</a:t>
            </a:r>
            <a:endParaRPr lang="en-US" sz="2200" dirty="0">
              <a:solidFill>
                <a:prstClr val="black"/>
              </a:solidFill>
            </a:endParaRPr>
          </a:p>
          <a:p>
            <a:pPr marL="800100" lvl="1" indent="-342900">
              <a:buFont typeface="Calibri" panose="020F0502020204030204" pitchFamily="34" charset="0"/>
              <a:buChar char="–"/>
            </a:pPr>
            <a:r>
              <a:rPr lang="en-US" sz="2200" dirty="0" err="1">
                <a:solidFill>
                  <a:prstClr val="black"/>
                </a:solidFill>
              </a:rPr>
              <a:t>Clusium</a:t>
            </a:r>
            <a:endParaRPr lang="en-US" sz="2400" dirty="0">
              <a:solidFill>
                <a:prstClr val="black"/>
              </a:solidFill>
            </a:endParaRPr>
          </a:p>
          <a:p>
            <a:pPr marL="342900" indent="-342900">
              <a:buFont typeface="Arial" panose="020B0604020202020204" pitchFamily="34" charset="0"/>
              <a:buChar char="•"/>
            </a:pPr>
            <a:r>
              <a:rPr lang="en-US" sz="2400" dirty="0" err="1">
                <a:solidFill>
                  <a:prstClr val="black"/>
                </a:solidFill>
              </a:rPr>
              <a:t>Gauls</a:t>
            </a:r>
            <a:endParaRPr lang="en-US" sz="2400" dirty="0">
              <a:solidFill>
                <a:prstClr val="black"/>
              </a:solidFill>
            </a:endParaRPr>
          </a:p>
          <a:p>
            <a:pPr marL="342900" indent="-342900">
              <a:buFont typeface="Arial" panose="020B0604020202020204" pitchFamily="34" charset="0"/>
              <a:buChar char="•"/>
            </a:pPr>
            <a:r>
              <a:rPr lang="en-US" sz="2400" dirty="0" err="1">
                <a:solidFill>
                  <a:prstClr val="black"/>
                </a:solidFill>
              </a:rPr>
              <a:t>Samnites</a:t>
            </a:r>
            <a:endParaRPr lang="en-US" sz="2400" dirty="0">
              <a:solidFill>
                <a:prstClr val="black"/>
              </a:solidFill>
            </a:endParaRPr>
          </a:p>
          <a:p>
            <a:pPr marL="342900" indent="-342900">
              <a:buFont typeface="Arial" panose="020B0604020202020204" pitchFamily="34" charset="0"/>
              <a:buChar char="•"/>
            </a:pPr>
            <a:r>
              <a:rPr lang="en-US" sz="2400" dirty="0">
                <a:solidFill>
                  <a:prstClr val="black"/>
                </a:solidFill>
              </a:rPr>
              <a:t>Greeks</a:t>
            </a:r>
          </a:p>
          <a:p>
            <a:pPr marL="800100" lvl="1" indent="-342900">
              <a:buFont typeface="Arial" panose="020B0604020202020204" pitchFamily="34" charset="0"/>
              <a:buChar char="•"/>
            </a:pPr>
            <a:endParaRPr lang="en-US" sz="2200" dirty="0">
              <a:solidFill>
                <a:prstClr val="black"/>
              </a:solidFill>
            </a:endParaRPr>
          </a:p>
        </p:txBody>
      </p:sp>
      <p:sp>
        <p:nvSpPr>
          <p:cNvPr id="2" name="Oval 1"/>
          <p:cNvSpPr/>
          <p:nvPr/>
        </p:nvSpPr>
        <p:spPr>
          <a:xfrm>
            <a:off x="5867400" y="4114800"/>
            <a:ext cx="1676400" cy="12954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198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The Latin League</a:t>
            </a:r>
          </a:p>
        </p:txBody>
      </p:sp>
      <p:pic>
        <p:nvPicPr>
          <p:cNvPr id="7" name="Content Placeholder 6"/>
          <p:cNvPicPr>
            <a:picLocks noGrp="1" noChangeAspect="1"/>
          </p:cNvPicPr>
          <p:nvPr>
            <p:ph sz="half" idx="1"/>
          </p:nvPr>
        </p:nvPicPr>
        <p:blipFill>
          <a:blip r:embed="rId2" cstate="print">
            <a:extLst>
              <a:ext uri="{28A0092B-C50C-407E-A947-70E740481C1C}">
                <a14:useLocalDpi xmlns:a14="http://schemas.microsoft.com/office/drawing/2010/main" val="0"/>
              </a:ext>
            </a:extLst>
          </a:blip>
          <a:stretch>
            <a:fillRect/>
          </a:stretch>
        </p:blipFill>
        <p:spPr>
          <a:xfrm>
            <a:off x="457200" y="2348706"/>
            <a:ext cx="4038600" cy="3028950"/>
          </a:xfrm>
        </p:spPr>
      </p:pic>
      <p:sp>
        <p:nvSpPr>
          <p:cNvPr id="5" name="Content Placeholder 4"/>
          <p:cNvSpPr>
            <a:spLocks noGrp="1"/>
          </p:cNvSpPr>
          <p:nvPr>
            <p:ph sz="half" idx="2"/>
          </p:nvPr>
        </p:nvSpPr>
        <p:spPr/>
        <p:txBody>
          <a:bodyPr>
            <a:normAutofit fontScale="77500" lnSpcReduction="20000"/>
          </a:bodyPr>
          <a:lstStyle/>
          <a:p>
            <a:r>
              <a:rPr lang="en-US" dirty="0"/>
              <a:t>Military alliance of Latin cities with Rome</a:t>
            </a:r>
          </a:p>
          <a:p>
            <a:r>
              <a:rPr lang="en-US" dirty="0"/>
              <a:t>Supposedly founded after the exiled </a:t>
            </a:r>
            <a:r>
              <a:rPr lang="en-US" dirty="0" err="1"/>
              <a:t>Tarquinius</a:t>
            </a:r>
            <a:r>
              <a:rPr lang="en-US" dirty="0"/>
              <a:t> </a:t>
            </a:r>
            <a:r>
              <a:rPr lang="en-US" dirty="0" err="1"/>
              <a:t>Superbus</a:t>
            </a:r>
            <a:r>
              <a:rPr lang="en-US" dirty="0"/>
              <a:t> led the Latins against Rome</a:t>
            </a:r>
          </a:p>
          <a:p>
            <a:pPr lvl="1"/>
            <a:r>
              <a:rPr lang="en-US" dirty="0"/>
              <a:t>Defeated at Lake </a:t>
            </a:r>
            <a:r>
              <a:rPr lang="en-US" dirty="0" err="1"/>
              <a:t>Regillus</a:t>
            </a:r>
            <a:r>
              <a:rPr lang="en-US" dirty="0"/>
              <a:t> in 493 BCE</a:t>
            </a:r>
          </a:p>
          <a:p>
            <a:r>
              <a:rPr lang="en-US" dirty="0"/>
              <a:t>Formalized as the </a:t>
            </a:r>
            <a:r>
              <a:rPr lang="en-US" i="1" dirty="0" err="1"/>
              <a:t>Foedus</a:t>
            </a:r>
            <a:r>
              <a:rPr lang="en-US" i="1" dirty="0"/>
              <a:t> </a:t>
            </a:r>
            <a:r>
              <a:rPr lang="en-US" i="1" dirty="0" err="1"/>
              <a:t>Cassianum</a:t>
            </a:r>
            <a:r>
              <a:rPr lang="en-US" dirty="0"/>
              <a:t> (‘treaty of Cassius’)</a:t>
            </a:r>
          </a:p>
          <a:p>
            <a:r>
              <a:rPr lang="en-US" dirty="0"/>
              <a:t>Romans and Latins founded joint colonies that became independent members of the League</a:t>
            </a:r>
          </a:p>
        </p:txBody>
      </p:sp>
      <p:sp>
        <p:nvSpPr>
          <p:cNvPr id="6" name="TextBox 5"/>
          <p:cNvSpPr txBox="1"/>
          <p:nvPr/>
        </p:nvSpPr>
        <p:spPr>
          <a:xfrm>
            <a:off x="457200" y="5486400"/>
            <a:ext cx="4038600" cy="381000"/>
          </a:xfrm>
          <a:prstGeom prst="rect">
            <a:avLst/>
          </a:prstGeom>
          <a:noFill/>
        </p:spPr>
        <p:txBody>
          <a:bodyPr wrap="square" rtlCol="0">
            <a:spAutoFit/>
          </a:bodyPr>
          <a:lstStyle/>
          <a:p>
            <a:pPr algn="ctr"/>
            <a:r>
              <a:rPr lang="en-US" dirty="0"/>
              <a:t>The Ruins of </a:t>
            </a:r>
            <a:r>
              <a:rPr lang="en-US" dirty="0" err="1"/>
              <a:t>Gabii</a:t>
            </a:r>
            <a:endParaRPr lang="en-US" dirty="0"/>
          </a:p>
        </p:txBody>
      </p:sp>
    </p:spTree>
    <p:extLst>
      <p:ext uri="{BB962C8B-B14F-4D97-AF65-F5344CB8AC3E}">
        <p14:creationId xmlns:p14="http://schemas.microsoft.com/office/powerpoint/2010/main" val="3716093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err="1">
                <a:latin typeface="Cambria" panose="02040503050406030204" pitchFamily="18" charset="0"/>
              </a:rPr>
              <a:t>Foedus</a:t>
            </a:r>
            <a:r>
              <a:rPr lang="en-US" b="1" cap="small" dirty="0">
                <a:latin typeface="Cambria" panose="02040503050406030204" pitchFamily="18" charset="0"/>
              </a:rPr>
              <a:t> </a:t>
            </a:r>
            <a:r>
              <a:rPr lang="en-US" b="1" cap="small" dirty="0" err="1">
                <a:latin typeface="Cambria" panose="02040503050406030204" pitchFamily="18" charset="0"/>
              </a:rPr>
              <a:t>Cassianum</a:t>
            </a:r>
            <a:endParaRPr lang="en-US" b="1" cap="small" dirty="0">
              <a:latin typeface="Cambria" panose="02040503050406030204" pitchFamily="18" charset="0"/>
            </a:endParaRPr>
          </a:p>
        </p:txBody>
      </p:sp>
      <p:sp>
        <p:nvSpPr>
          <p:cNvPr id="3" name="Content Placeholder 2"/>
          <p:cNvSpPr>
            <a:spLocks noGrp="1"/>
          </p:cNvSpPr>
          <p:nvPr>
            <p:ph idx="1"/>
          </p:nvPr>
        </p:nvSpPr>
        <p:spPr/>
        <p:txBody>
          <a:bodyPr>
            <a:normAutofit fontScale="77500" lnSpcReduction="20000"/>
          </a:bodyPr>
          <a:lstStyle/>
          <a:p>
            <a:pPr marL="0" indent="0">
              <a:buNone/>
            </a:pPr>
            <a:r>
              <a:rPr lang="en-US" dirty="0"/>
              <a:t>“Let there be peace between the Romans and all the Latin cities as long as the heavens and the earth shall remain where they are. Let them neither make war upon another themselves nor bring in foreign enemies nor grant a safe passage to those who shall make war upon either. Let them assist one another, when warred upon, with all their forces, and let each have an equal share of the spoils and booty taken in their common wars. Let suits relating to private contracts be determined within ten days, and in the nation where the contract was made. And let it not be permitted to add anything to, or take anything away from, these treaties except by the consent both of the Romans and of all the Latins.”</a:t>
            </a:r>
          </a:p>
          <a:p>
            <a:pPr marL="0" indent="0" algn="r">
              <a:buNone/>
            </a:pPr>
            <a:r>
              <a:rPr lang="en-US" dirty="0"/>
              <a:t>- Dionysius of Halicarnassus, </a:t>
            </a:r>
            <a:r>
              <a:rPr lang="en-US" i="1" dirty="0"/>
              <a:t>Roman Antiquities</a:t>
            </a:r>
            <a:r>
              <a:rPr lang="en-US" dirty="0"/>
              <a:t> 6.95.2</a:t>
            </a:r>
          </a:p>
        </p:txBody>
      </p:sp>
      <p:sp>
        <p:nvSpPr>
          <p:cNvPr id="4" name="TextBox 3"/>
          <p:cNvSpPr txBox="1"/>
          <p:nvPr/>
        </p:nvSpPr>
        <p:spPr>
          <a:xfrm>
            <a:off x="304800" y="1371600"/>
            <a:ext cx="457200" cy="461665"/>
          </a:xfrm>
          <a:prstGeom prst="rect">
            <a:avLst/>
          </a:prstGeom>
          <a:noFill/>
        </p:spPr>
        <p:txBody>
          <a:bodyPr wrap="square" rtlCol="0">
            <a:spAutoFit/>
          </a:bodyPr>
          <a:lstStyle/>
          <a:p>
            <a:r>
              <a:rPr lang="en-US" sz="2400" b="1" dirty="0"/>
              <a:t>*</a:t>
            </a:r>
          </a:p>
        </p:txBody>
      </p:sp>
    </p:spTree>
    <p:extLst>
      <p:ext uri="{BB962C8B-B14F-4D97-AF65-F5344CB8AC3E}">
        <p14:creationId xmlns:p14="http://schemas.microsoft.com/office/powerpoint/2010/main" val="2604280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3050"/>
            <a:ext cx="3008313" cy="1784350"/>
          </a:xfrm>
        </p:spPr>
        <p:txBody>
          <a:bodyPr anchor="ctr">
            <a:normAutofit/>
          </a:bodyPr>
          <a:lstStyle/>
          <a:p>
            <a:pPr algn="ctr"/>
            <a:r>
              <a:rPr lang="en-US" sz="4400" cap="small" dirty="0">
                <a:solidFill>
                  <a:prstClr val="black"/>
                </a:solidFill>
                <a:latin typeface="Cambria" panose="02040503050406030204" pitchFamily="18" charset="0"/>
              </a:rPr>
              <a:t>The </a:t>
            </a:r>
            <a:r>
              <a:rPr lang="en-US" sz="4400" cap="small" dirty="0" err="1">
                <a:solidFill>
                  <a:prstClr val="black"/>
                </a:solidFill>
                <a:latin typeface="Cambria" panose="02040503050406030204" pitchFamily="18" charset="0"/>
              </a:rPr>
              <a:t>Volscians</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00368" y="325378"/>
            <a:ext cx="4488174" cy="6283444"/>
          </a:xfrm>
        </p:spPr>
      </p:pic>
      <p:sp>
        <p:nvSpPr>
          <p:cNvPr id="6" name="Text Placeholder 5"/>
          <p:cNvSpPr>
            <a:spLocks noGrp="1"/>
          </p:cNvSpPr>
          <p:nvPr>
            <p:ph type="body" sz="half" idx="2"/>
          </p:nvPr>
        </p:nvSpPr>
        <p:spPr>
          <a:xfrm>
            <a:off x="457200" y="2209800"/>
            <a:ext cx="3008313" cy="3916363"/>
          </a:xfrm>
        </p:spPr>
        <p:txBody>
          <a:bodyPr>
            <a:normAutofit/>
          </a:bodyPr>
          <a:lstStyle/>
          <a:p>
            <a:pPr marL="342900" indent="-342900">
              <a:buFont typeface="Arial" panose="020B0604020202020204" pitchFamily="34" charset="0"/>
              <a:buChar char="•"/>
            </a:pPr>
            <a:r>
              <a:rPr lang="en-US" sz="2000" dirty="0"/>
              <a:t>People living in central Italy, south of Latium</a:t>
            </a:r>
          </a:p>
          <a:p>
            <a:pPr marL="342900" indent="-342900">
              <a:buFont typeface="Arial" panose="020B0604020202020204" pitchFamily="34" charset="0"/>
              <a:buChar char="•"/>
            </a:pPr>
            <a:r>
              <a:rPr lang="en-US" sz="2000" dirty="0"/>
              <a:t>Allies, then enemies of the Latins</a:t>
            </a:r>
          </a:p>
          <a:p>
            <a:pPr marL="342900" indent="-342900">
              <a:buFont typeface="Arial" panose="020B0604020202020204" pitchFamily="34" charset="0"/>
              <a:buChar char="•"/>
            </a:pPr>
            <a:r>
              <a:rPr lang="en-US" sz="2000" dirty="0"/>
              <a:t>Attacked by the Romans in the 490s BCE</a:t>
            </a:r>
          </a:p>
          <a:p>
            <a:pPr marL="342900" indent="-342900">
              <a:buFont typeface="Arial" panose="020B0604020202020204" pitchFamily="34" charset="0"/>
              <a:buChar char="•"/>
            </a:pPr>
            <a:r>
              <a:rPr lang="en-US" sz="2000" dirty="0"/>
              <a:t>Attacked Rome in 488, apparently under the leadership of Coriolanus, an exiled Roman general</a:t>
            </a:r>
          </a:p>
        </p:txBody>
      </p:sp>
      <p:sp>
        <p:nvSpPr>
          <p:cNvPr id="5" name="Oval 4"/>
          <p:cNvSpPr/>
          <p:nvPr/>
        </p:nvSpPr>
        <p:spPr>
          <a:xfrm>
            <a:off x="6248400" y="4785536"/>
            <a:ext cx="2895600" cy="169146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5230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cap="small" dirty="0">
                <a:latin typeface="Cambria" panose="02040503050406030204" pitchFamily="18" charset="0"/>
              </a:rPr>
              <a:t>Coriolanus</a:t>
            </a:r>
            <a:endParaRPr lang="en-US"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18128" y="1600200"/>
            <a:ext cx="5707742" cy="4525963"/>
          </a:xfrm>
        </p:spPr>
      </p:pic>
    </p:spTree>
    <p:extLst>
      <p:ext uri="{BB962C8B-B14F-4D97-AF65-F5344CB8AC3E}">
        <p14:creationId xmlns:p14="http://schemas.microsoft.com/office/powerpoint/2010/main" val="191456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57200" y="273050"/>
            <a:ext cx="3008313" cy="1784350"/>
          </a:xfrm>
        </p:spPr>
        <p:txBody>
          <a:bodyPr anchor="ctr">
            <a:normAutofit/>
          </a:bodyPr>
          <a:lstStyle/>
          <a:p>
            <a:pPr algn="ctr"/>
            <a:r>
              <a:rPr lang="en-US" sz="4400" cap="small" dirty="0">
                <a:solidFill>
                  <a:prstClr val="black"/>
                </a:solidFill>
                <a:latin typeface="Cambria" panose="02040503050406030204" pitchFamily="18" charset="0"/>
              </a:rPr>
              <a:t>Roman Expansion</a:t>
            </a:r>
            <a:endParaRPr lang="en-US" dirty="0"/>
          </a:p>
        </p:txBody>
      </p:sp>
      <p:pic>
        <p:nvPicPr>
          <p:cNvPr id="7" name="Content Placeholder 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00368" y="325378"/>
            <a:ext cx="4488174" cy="6283444"/>
          </a:xfrm>
        </p:spPr>
      </p:pic>
      <p:sp>
        <p:nvSpPr>
          <p:cNvPr id="6" name="Text Placeholder 5"/>
          <p:cNvSpPr>
            <a:spLocks noGrp="1"/>
          </p:cNvSpPr>
          <p:nvPr>
            <p:ph type="body" sz="half" idx="2"/>
          </p:nvPr>
        </p:nvSpPr>
        <p:spPr>
          <a:xfrm>
            <a:off x="457200" y="2209800"/>
            <a:ext cx="3008313" cy="3916363"/>
          </a:xfrm>
        </p:spPr>
        <p:txBody>
          <a:bodyPr>
            <a:normAutofit/>
          </a:bodyPr>
          <a:lstStyle/>
          <a:p>
            <a:pPr marL="342900" indent="-342900">
              <a:buFont typeface="Arial" panose="020B0604020202020204" pitchFamily="34" charset="0"/>
              <a:buChar char="•"/>
            </a:pPr>
            <a:r>
              <a:rPr lang="en-US" sz="2200" dirty="0"/>
              <a:t>Joint colonies</a:t>
            </a:r>
          </a:p>
          <a:p>
            <a:pPr marL="342900" indent="-342900">
              <a:buFont typeface="Arial" panose="020B0604020202020204" pitchFamily="34" charset="0"/>
              <a:buChar char="•"/>
            </a:pPr>
            <a:r>
              <a:rPr lang="en-US" sz="2200" dirty="0"/>
              <a:t>Roman annexations</a:t>
            </a:r>
          </a:p>
          <a:p>
            <a:pPr marL="800100" lvl="1" indent="-342900">
              <a:buFont typeface="Calibri" panose="020F0502020204030204" pitchFamily="34" charset="0"/>
              <a:buChar char="–"/>
            </a:pPr>
            <a:r>
              <a:rPr lang="en-US" sz="2000" dirty="0" err="1"/>
              <a:t>Fidenae</a:t>
            </a:r>
            <a:r>
              <a:rPr lang="en-US" sz="2000" dirty="0"/>
              <a:t> (426 BCE)</a:t>
            </a:r>
          </a:p>
          <a:p>
            <a:pPr marL="800100" lvl="1" indent="-342900">
              <a:buFont typeface="Calibri" panose="020F0502020204030204" pitchFamily="34" charset="0"/>
              <a:buChar char="–"/>
            </a:pPr>
            <a:r>
              <a:rPr lang="en-US" sz="2000" dirty="0" err="1"/>
              <a:t>Labici</a:t>
            </a:r>
            <a:r>
              <a:rPr lang="en-US" sz="2000" dirty="0"/>
              <a:t> (418 BCE)</a:t>
            </a:r>
          </a:p>
          <a:p>
            <a:pPr marL="800100" lvl="1" indent="-342900">
              <a:buFont typeface="Calibri" panose="020F0502020204030204" pitchFamily="34" charset="0"/>
              <a:buChar char="–"/>
            </a:pPr>
            <a:r>
              <a:rPr lang="en-US" sz="2000" dirty="0"/>
              <a:t>Veii (396 BCE)</a:t>
            </a:r>
          </a:p>
          <a:p>
            <a:pPr marL="800100" lvl="1" indent="-342900">
              <a:buFont typeface="Calibri" panose="020F0502020204030204" pitchFamily="34" charset="0"/>
              <a:buChar char="–"/>
            </a:pPr>
            <a:r>
              <a:rPr lang="en-US" sz="2000" dirty="0"/>
              <a:t>Tusculum (381 BCE)</a:t>
            </a:r>
          </a:p>
          <a:p>
            <a:pPr marL="342900" indent="-342900">
              <a:buFont typeface="Arial" panose="020B0604020202020204" pitchFamily="34" charset="0"/>
              <a:buChar char="•"/>
            </a:pPr>
            <a:endParaRPr lang="en-US" sz="2200" dirty="0"/>
          </a:p>
          <a:p>
            <a:pPr marL="342900" indent="-342900">
              <a:buFont typeface="Arial" panose="020B0604020202020204" pitchFamily="34" charset="0"/>
              <a:buChar char="•"/>
            </a:pPr>
            <a:endParaRPr lang="en-US" sz="2200" dirty="0"/>
          </a:p>
        </p:txBody>
      </p:sp>
      <p:sp>
        <p:nvSpPr>
          <p:cNvPr id="5" name="Oval 4"/>
          <p:cNvSpPr/>
          <p:nvPr/>
        </p:nvSpPr>
        <p:spPr>
          <a:xfrm>
            <a:off x="5715000" y="4267200"/>
            <a:ext cx="3200400" cy="19812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p:cNvSpPr/>
          <p:nvPr/>
        </p:nvSpPr>
        <p:spPr>
          <a:xfrm>
            <a:off x="6172200" y="4038600"/>
            <a:ext cx="152400" cy="152400"/>
          </a:xfrm>
          <a:prstGeom prst="ellipse">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6629400" y="4724400"/>
            <a:ext cx="152400" cy="152400"/>
          </a:xfrm>
          <a:prstGeom prst="ellipse">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5943600" y="3886200"/>
            <a:ext cx="152400" cy="152400"/>
          </a:xfrm>
          <a:prstGeom prst="ellipse">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6705600" y="4572000"/>
            <a:ext cx="152400" cy="152400"/>
          </a:xfrm>
          <a:prstGeom prst="ellipse">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733059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500"/>
                                        <p:tgtEl>
                                          <p:spTgt spid="6">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childTnLst>
                          </p:cTn>
                        </p:par>
                        <p:par>
                          <p:cTn id="16" fill="hold">
                            <p:stCondLst>
                              <p:cond delay="500"/>
                            </p:stCondLst>
                            <p:childTnLst>
                              <p:par>
                                <p:cTn id="17" presetID="10" presetClass="entr" presetSubtype="0" fill="hold" grpId="0" nodeType="after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animEffect transition="in" filter="fade">
                                      <p:cBhvr>
                                        <p:cTn id="19" dur="500"/>
                                        <p:tgtEl>
                                          <p:spTgt spid="6">
                                            <p:txEl>
                                              <p:pRg st="1" end="1"/>
                                            </p:txEl>
                                          </p:spTgt>
                                        </p:tgtEl>
                                      </p:cBhvr>
                                    </p:animEffect>
                                  </p:childTnLst>
                                </p:cTn>
                              </p:par>
                            </p:childTnLst>
                          </p:cTn>
                        </p:par>
                        <p:par>
                          <p:cTn id="20" fill="hold">
                            <p:stCondLst>
                              <p:cond delay="1000"/>
                            </p:stCondLst>
                            <p:childTnLst>
                              <p:par>
                                <p:cTn id="21" presetID="10" presetClass="entr" presetSubtype="0"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500"/>
                                        <p:tgtEl>
                                          <p:spTgt spid="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xEl>
                                              <p:pRg st="2" end="2"/>
                                            </p:txEl>
                                          </p:spTgt>
                                        </p:tgtEl>
                                        <p:attrNameLst>
                                          <p:attrName>style.visibility</p:attrName>
                                        </p:attrNameLst>
                                      </p:cBhvr>
                                      <p:to>
                                        <p:strVal val="visible"/>
                                      </p:to>
                                    </p:set>
                                    <p:animEffect transition="in" filter="fade">
                                      <p:cBhvr>
                                        <p:cTn id="26" dur="500"/>
                                        <p:tgtEl>
                                          <p:spTgt spid="6">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6">
                                            <p:txEl>
                                              <p:pRg st="3" end="3"/>
                                            </p:txEl>
                                          </p:spTgt>
                                        </p:tgtEl>
                                        <p:attrNameLst>
                                          <p:attrName>style.visibility</p:attrName>
                                        </p:attrNameLst>
                                      </p:cBhvr>
                                      <p:to>
                                        <p:strVal val="visible"/>
                                      </p:to>
                                    </p:set>
                                    <p:animEffect transition="in" filter="fade">
                                      <p:cBhvr>
                                        <p:cTn id="34" dur="500"/>
                                        <p:tgtEl>
                                          <p:spTgt spid="6">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
                                            <p:txEl>
                                              <p:pRg st="4" end="4"/>
                                            </p:txEl>
                                          </p:spTgt>
                                        </p:tgtEl>
                                        <p:attrNameLst>
                                          <p:attrName>style.visibility</p:attrName>
                                        </p:attrNameLst>
                                      </p:cBhvr>
                                      <p:to>
                                        <p:strVal val="visible"/>
                                      </p:to>
                                    </p:set>
                                    <p:animEffect transition="in" filter="fade">
                                      <p:cBhvr>
                                        <p:cTn id="42" dur="500"/>
                                        <p:tgtEl>
                                          <p:spTgt spid="6">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fade">
                                      <p:cBhvr>
                                        <p:cTn id="47" dur="500"/>
                                        <p:tgtEl>
                                          <p:spTgt spid="1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6">
                                            <p:txEl>
                                              <p:pRg st="5" end="5"/>
                                            </p:txEl>
                                          </p:spTgt>
                                        </p:tgtEl>
                                        <p:attrNameLst>
                                          <p:attrName>style.visibility</p:attrName>
                                        </p:attrNameLst>
                                      </p:cBhvr>
                                      <p:to>
                                        <p:strVal val="visible"/>
                                      </p:to>
                                    </p:set>
                                    <p:animEffect transition="in" filter="fade">
                                      <p:cBhvr>
                                        <p:cTn id="50"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P spid="5" grpId="0" animBg="1"/>
      <p:bldP spid="5" grpId="1" animBg="1"/>
      <p:bldP spid="2" grpId="0" animBg="1"/>
      <p:bldP spid="8" grpId="0" animBg="1"/>
      <p:bldP spid="9" grpId="0" animBg="1"/>
      <p:bldP spid="10"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9282</TotalTime>
  <Words>941</Words>
  <Application>Microsoft Macintosh PowerPoint</Application>
  <PresentationFormat>On-screen Show (4:3)</PresentationFormat>
  <Paragraphs>151</Paragraphs>
  <Slides>26</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Cambria</vt:lpstr>
      <vt:lpstr>Office Theme</vt:lpstr>
      <vt:lpstr>Classics/History 37A - Early Rome Winter 2017</vt:lpstr>
      <vt:lpstr>Sources</vt:lpstr>
      <vt:lpstr>Ancient Italian Languages</vt:lpstr>
      <vt:lpstr>Rome’s Neighbors</vt:lpstr>
      <vt:lpstr>The Latin League</vt:lpstr>
      <vt:lpstr>Foedus Cassianum</vt:lpstr>
      <vt:lpstr>The Volscians</vt:lpstr>
      <vt:lpstr>Coriolanus</vt:lpstr>
      <vt:lpstr>Roman Expansion</vt:lpstr>
      <vt:lpstr>The Gauls</vt:lpstr>
      <vt:lpstr>The Sack of Rome</vt:lpstr>
      <vt:lpstr>The Servian Wall</vt:lpstr>
      <vt:lpstr>Conquest of the Etruscans</vt:lpstr>
      <vt:lpstr>Treaty with Carthage (348 BCE)</vt:lpstr>
      <vt:lpstr>The Latin Revolt</vt:lpstr>
      <vt:lpstr>Latin Rights</vt:lpstr>
      <vt:lpstr>The Samnites</vt:lpstr>
      <vt:lpstr>The Via Appia</vt:lpstr>
      <vt:lpstr>War with Pyrrhus</vt:lpstr>
      <vt:lpstr>War with Pyrrhus</vt:lpstr>
      <vt:lpstr>‘Pyrrhic’ Victory</vt:lpstr>
      <vt:lpstr>The Carthaginians…</vt:lpstr>
      <vt:lpstr>Why?</vt:lpstr>
      <vt:lpstr>Fear</vt:lpstr>
      <vt:lpstr>Consuls and Population</vt:lpstr>
      <vt:lpstr>Key Terms</vt:lpstr>
    </vt:vector>
  </TitlesOfParts>
  <Company>Hewlett-Packard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CLARCH 350 Money in Antiquity</dc:title>
  <dc:creator>Henry Colburn</dc:creator>
  <cp:lastModifiedBy>Ninh Nguyen</cp:lastModifiedBy>
  <cp:revision>2239</cp:revision>
  <dcterms:created xsi:type="dcterms:W3CDTF">2013-09-06T12:51:15Z</dcterms:created>
  <dcterms:modified xsi:type="dcterms:W3CDTF">2025-10-22T18:26:32Z</dcterms:modified>
</cp:coreProperties>
</file>

<file path=docProps/thumbnail.jpeg>
</file>